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5"/>
  </p:notesMasterIdLst>
  <p:sldIdLst>
    <p:sldId id="412" r:id="rId3"/>
    <p:sldId id="551" r:id="rId4"/>
    <p:sldId id="524" r:id="rId6"/>
    <p:sldId id="526" r:id="rId7"/>
    <p:sldId id="525" r:id="rId8"/>
    <p:sldId id="538" r:id="rId9"/>
    <p:sldId id="554" r:id="rId10"/>
    <p:sldId id="553" r:id="rId11"/>
    <p:sldId id="535" r:id="rId12"/>
    <p:sldId id="545" r:id="rId13"/>
    <p:sldId id="550" r:id="rId14"/>
    <p:sldId id="541" r:id="rId15"/>
    <p:sldId id="532" r:id="rId16"/>
  </p:sldIdLst>
  <p:sldSz cx="9144000" cy="5143500" type="screen16x9"/>
  <p:notesSz cx="6797675" cy="992632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853"/>
    <a:srgbClr val="006600"/>
    <a:srgbClr val="A8246E"/>
    <a:srgbClr val="009900"/>
    <a:srgbClr val="008000"/>
    <a:srgbClr val="5DFFA6"/>
    <a:srgbClr val="B2C7E0"/>
    <a:srgbClr val="DB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6404" autoAdjust="0"/>
  </p:normalViewPr>
  <p:slideViewPr>
    <p:cSldViewPr showGuides="1">
      <p:cViewPr varScale="1">
        <p:scale>
          <a:sx n="146" d="100"/>
          <a:sy n="146" d="100"/>
        </p:scale>
        <p:origin x="612" y="108"/>
      </p:cViewPr>
      <p:guideLst>
        <p:guide orient="horz" pos="2164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AD4500-BC74-49A6-8AD1-6543E48E32F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8D43EDFF-2060-47C2-8E1F-F05216739376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01.09.2023-01.12.2023 </a:t>
          </a:r>
        </a:p>
        <a:p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сбор информации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gm:t>
    </dgm:pt>
    <dgm:pt modelId="{9DAFFBD2-B7F3-41E5-93D0-D4A4644411F8}" cxnId="{74374E70-290F-49EF-B665-A963BABD9298}" type="parTrans">
      <dgm:prSet/>
      <dgm:spPr/>
      <dgm:t>
        <a:bodyPr/>
        <a:lstStyle/>
        <a:p>
          <a:endParaRPr lang="ru-RU"/>
        </a:p>
      </dgm:t>
    </dgm:pt>
    <dgm:pt modelId="{B25863E1-31C4-4C31-ACF1-CEED8B9DED99}" cxnId="{74374E70-290F-49EF-B665-A963BABD9298}" type="sibTrans">
      <dgm:prSet/>
      <dgm:spPr/>
      <dgm:t>
        <a:bodyPr/>
        <a:lstStyle/>
        <a:p>
          <a:endParaRPr lang="ru-RU"/>
        </a:p>
      </dgm:t>
    </dgm:pt>
    <dgm:pt modelId="{94054ED2-50F1-4809-9767-7B21E16C0104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до 25.01.2024 </a:t>
          </a:r>
        </a:p>
        <a:p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обработка информации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gm:t>
    </dgm:pt>
    <dgm:pt modelId="{F520190A-17B9-47D4-AC56-0B49A5F8431B}" cxnId="{424E1474-91C5-45C7-86C1-DADA6DD0EFCA}" type="parTrans">
      <dgm:prSet/>
      <dgm:spPr/>
      <dgm:t>
        <a:bodyPr/>
        <a:lstStyle/>
        <a:p>
          <a:endParaRPr lang="ru-RU"/>
        </a:p>
      </dgm:t>
    </dgm:pt>
    <dgm:pt modelId="{0B25D559-7511-4F89-B7C0-E9984D9DF77A}" cxnId="{424E1474-91C5-45C7-86C1-DADA6DD0EFCA}" type="sibTrans">
      <dgm:prSet/>
      <dgm:spPr/>
      <dgm:t>
        <a:bodyPr/>
        <a:lstStyle/>
        <a:p>
          <a:endParaRPr lang="ru-RU"/>
        </a:p>
      </dgm:t>
    </dgm:pt>
    <dgm:pt modelId="{80CEDF85-0151-4603-8535-15ADD948E10D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до 15.03.2024 </a:t>
          </a:r>
        </a:p>
        <a:p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подготовка итогового отчета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gm:t>
    </dgm:pt>
    <dgm:pt modelId="{919F54E8-44C9-407E-8635-747A49102A7F}" cxnId="{7DBE454D-3A33-4212-9933-3004E711FBB0}" type="parTrans">
      <dgm:prSet/>
      <dgm:spPr/>
      <dgm:t>
        <a:bodyPr/>
        <a:lstStyle/>
        <a:p>
          <a:endParaRPr lang="ru-RU"/>
        </a:p>
      </dgm:t>
    </dgm:pt>
    <dgm:pt modelId="{55750572-EFDA-4C62-8A71-D04B41D4D356}" cxnId="{7DBE454D-3A33-4212-9933-3004E711FBB0}" type="sibTrans">
      <dgm:prSet/>
      <dgm:spPr/>
      <dgm:t>
        <a:bodyPr/>
        <a:lstStyle/>
        <a:p>
          <a:endParaRPr lang="ru-RU"/>
        </a:p>
      </dgm:t>
    </dgm:pt>
    <dgm:pt modelId="{5B7E7D9F-03DA-49DF-9B56-7C8FC6794ABA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до 01.05.2024 </a:t>
          </a:r>
        </a:p>
        <a:p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подготовка рекомендаций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gm:t>
    </dgm:pt>
    <dgm:pt modelId="{886F3CA1-5737-490F-9882-563034CEB58F}" cxnId="{9CEBED6D-57C6-45F6-9309-97DA03AA01A7}" type="parTrans">
      <dgm:prSet/>
      <dgm:spPr/>
      <dgm:t>
        <a:bodyPr/>
        <a:lstStyle/>
        <a:p>
          <a:endParaRPr lang="ru-RU"/>
        </a:p>
      </dgm:t>
    </dgm:pt>
    <dgm:pt modelId="{C4B39D1E-B384-4DB4-96BC-AF98D661707C}" cxnId="{9CEBED6D-57C6-45F6-9309-97DA03AA01A7}" type="sibTrans">
      <dgm:prSet/>
      <dgm:spPr/>
      <dgm:t>
        <a:bodyPr/>
        <a:lstStyle/>
        <a:p>
          <a:endParaRPr lang="ru-RU"/>
        </a:p>
      </dgm:t>
    </dgm:pt>
    <dgm:pt modelId="{9A949AD9-50A1-40EE-982B-72C04050B644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до 20.03.2024 направление итогового отчета 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gm:t>
    </dgm:pt>
    <dgm:pt modelId="{EF92ED22-426D-4832-82A9-2573ED2E582F}" cxnId="{AD006561-34FB-4DA5-9573-BC6D9FC445D2}" type="parTrans">
      <dgm:prSet/>
      <dgm:spPr/>
      <dgm:t>
        <a:bodyPr/>
        <a:lstStyle/>
        <a:p>
          <a:endParaRPr lang="ru-RU"/>
        </a:p>
      </dgm:t>
    </dgm:pt>
    <dgm:pt modelId="{68EB4EEF-F088-4DB3-81F2-276592213658}" cxnId="{AD006561-34FB-4DA5-9573-BC6D9FC445D2}" type="sibTrans">
      <dgm:prSet/>
      <dgm:spPr/>
      <dgm:t>
        <a:bodyPr/>
        <a:lstStyle/>
        <a:p>
          <a:endParaRPr lang="ru-RU"/>
        </a:p>
      </dgm:t>
    </dgm:pt>
    <dgm:pt modelId="{4C54B19C-6057-47F9-A070-E5291CBF2743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до 01.06.2024 размещение </a:t>
          </a: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итогового отчета </a:t>
          </a: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на сайте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gm:t>
    </dgm:pt>
    <dgm:pt modelId="{D0AB8348-F3FD-430A-823B-224A57344B2A}" cxnId="{433A546E-E309-4460-B6B0-969C559F613B}" type="parTrans">
      <dgm:prSet/>
      <dgm:spPr/>
      <dgm:t>
        <a:bodyPr/>
        <a:lstStyle/>
        <a:p>
          <a:endParaRPr lang="ru-RU"/>
        </a:p>
      </dgm:t>
    </dgm:pt>
    <dgm:pt modelId="{5FFF2593-0D52-4DC9-AECE-267903C625FB}" cxnId="{433A546E-E309-4460-B6B0-969C559F613B}" type="sibTrans">
      <dgm:prSet/>
      <dgm:spPr/>
      <dgm:t>
        <a:bodyPr/>
        <a:lstStyle/>
        <a:p>
          <a:endParaRPr lang="ru-RU"/>
        </a:p>
      </dgm:t>
    </dgm:pt>
    <dgm:pt modelId="{EC903C83-F765-408E-BCDF-27B03430B22F}" type="pres">
      <dgm:prSet presAssocID="{2AAD4500-BC74-49A6-8AD1-6543E48E32FF}" presName="CompostProcess" presStyleCnt="0">
        <dgm:presLayoutVars>
          <dgm:dir/>
          <dgm:resizeHandles val="exact"/>
        </dgm:presLayoutVars>
      </dgm:prSet>
      <dgm:spPr/>
    </dgm:pt>
    <dgm:pt modelId="{084B0607-5424-4784-9A36-6B0AB25C4031}" type="pres">
      <dgm:prSet presAssocID="{2AAD4500-BC74-49A6-8AD1-6543E48E32FF}" presName="arrow" presStyleLbl="bgShp" presStyleIdx="0" presStyleCnt="1"/>
      <dgm:spPr>
        <a:solidFill>
          <a:schemeClr val="tx2">
            <a:lumMod val="60000"/>
            <a:lumOff val="40000"/>
          </a:schemeClr>
        </a:solidFill>
      </dgm:spPr>
    </dgm:pt>
    <dgm:pt modelId="{2E6DB232-1EED-4F79-B80A-2AC64C65E229}" type="pres">
      <dgm:prSet presAssocID="{2AAD4500-BC74-49A6-8AD1-6543E48E32FF}" presName="linearProcess" presStyleCnt="0"/>
      <dgm:spPr/>
    </dgm:pt>
    <dgm:pt modelId="{60ED4943-FA57-4943-B59F-ECA5D4645765}" type="pres">
      <dgm:prSet presAssocID="{8D43EDFF-2060-47C2-8E1F-F05216739376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3391A1-298D-4CF1-9AF0-1200227232CC}" type="pres">
      <dgm:prSet presAssocID="{B25863E1-31C4-4C31-ACF1-CEED8B9DED99}" presName="sibTrans" presStyleCnt="0"/>
      <dgm:spPr/>
    </dgm:pt>
    <dgm:pt modelId="{BE0067A4-73BD-4136-956C-66B1232D3451}" type="pres">
      <dgm:prSet presAssocID="{94054ED2-50F1-4809-9767-7B21E16C0104}" presName="textNode" presStyleLbl="node1" presStyleIdx="1" presStyleCnt="6" custLinFactNeighborX="3905" custLinFactNeighborY="-41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67261-28BE-4175-86D0-34511A1CBE0D}" type="pres">
      <dgm:prSet presAssocID="{0B25D559-7511-4F89-B7C0-E9984D9DF77A}" presName="sibTrans" presStyleCnt="0"/>
      <dgm:spPr/>
    </dgm:pt>
    <dgm:pt modelId="{FDA17D62-5DFC-49BF-AFEA-1B567763F656}" type="pres">
      <dgm:prSet presAssocID="{80CEDF85-0151-4603-8535-15ADD948E10D}" presName="textNode" presStyleLbl="node1" presStyleIdx="2" presStyleCnt="6" custLinFactNeighborX="8736" custLinFactNeighborY="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E334E-08FA-4AD2-B21E-FC1193A8D6F6}" type="pres">
      <dgm:prSet presAssocID="{55750572-EFDA-4C62-8A71-D04B41D4D356}" presName="sibTrans" presStyleCnt="0"/>
      <dgm:spPr/>
    </dgm:pt>
    <dgm:pt modelId="{CCD625E2-084E-4D41-928B-D686971EC0C2}" type="pres">
      <dgm:prSet presAssocID="{9A949AD9-50A1-40EE-982B-72C04050B644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1A49E6-AF25-4691-9FF0-2A74C230E8C4}" type="pres">
      <dgm:prSet presAssocID="{68EB4EEF-F088-4DB3-81F2-276592213658}" presName="sibTrans" presStyleCnt="0"/>
      <dgm:spPr/>
    </dgm:pt>
    <dgm:pt modelId="{68F60A38-EFF5-4615-A8B6-FDF0953C7EB4}" type="pres">
      <dgm:prSet presAssocID="{5B7E7D9F-03DA-49DF-9B56-7C8FC6794ABA}" presName="textNode" presStyleLbl="node1" presStyleIdx="4" presStyleCnt="6" custScaleX="112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93F0C-BAE8-4EE5-804B-78E7910174EF}" type="pres">
      <dgm:prSet presAssocID="{C4B39D1E-B384-4DB4-96BC-AF98D661707C}" presName="sibTrans" presStyleCnt="0"/>
      <dgm:spPr/>
    </dgm:pt>
    <dgm:pt modelId="{B61D8ECD-D835-463E-9953-4001CE0DFF21}" type="pres">
      <dgm:prSet presAssocID="{4C54B19C-6057-47F9-A070-E5291CBF2743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BE454D-3A33-4212-9933-3004E711FBB0}" srcId="{2AAD4500-BC74-49A6-8AD1-6543E48E32FF}" destId="{80CEDF85-0151-4603-8535-15ADD948E10D}" srcOrd="2" destOrd="0" parTransId="{919F54E8-44C9-407E-8635-747A49102A7F}" sibTransId="{55750572-EFDA-4C62-8A71-D04B41D4D356}"/>
    <dgm:cxn modelId="{E3C20C25-1A78-4FD4-B826-6C1A2EF83317}" type="presOf" srcId="{94054ED2-50F1-4809-9767-7B21E16C0104}" destId="{BE0067A4-73BD-4136-956C-66B1232D3451}" srcOrd="0" destOrd="0" presId="urn:microsoft.com/office/officeart/2005/8/layout/hProcess9"/>
    <dgm:cxn modelId="{18489FC0-4521-4E5D-99D2-D182A95E9904}" type="presOf" srcId="{8D43EDFF-2060-47C2-8E1F-F05216739376}" destId="{60ED4943-FA57-4943-B59F-ECA5D4645765}" srcOrd="0" destOrd="0" presId="urn:microsoft.com/office/officeart/2005/8/layout/hProcess9"/>
    <dgm:cxn modelId="{9CEBED6D-57C6-45F6-9309-97DA03AA01A7}" srcId="{2AAD4500-BC74-49A6-8AD1-6543E48E32FF}" destId="{5B7E7D9F-03DA-49DF-9B56-7C8FC6794ABA}" srcOrd="4" destOrd="0" parTransId="{886F3CA1-5737-490F-9882-563034CEB58F}" sibTransId="{C4B39D1E-B384-4DB4-96BC-AF98D661707C}"/>
    <dgm:cxn modelId="{AD006561-34FB-4DA5-9573-BC6D9FC445D2}" srcId="{2AAD4500-BC74-49A6-8AD1-6543E48E32FF}" destId="{9A949AD9-50A1-40EE-982B-72C04050B644}" srcOrd="3" destOrd="0" parTransId="{EF92ED22-426D-4832-82A9-2573ED2E582F}" sibTransId="{68EB4EEF-F088-4DB3-81F2-276592213658}"/>
    <dgm:cxn modelId="{1B1041D9-3A3F-4565-A578-5F3219711D28}" type="presOf" srcId="{4C54B19C-6057-47F9-A070-E5291CBF2743}" destId="{B61D8ECD-D835-463E-9953-4001CE0DFF21}" srcOrd="0" destOrd="0" presId="urn:microsoft.com/office/officeart/2005/8/layout/hProcess9"/>
    <dgm:cxn modelId="{74374E70-290F-49EF-B665-A963BABD9298}" srcId="{2AAD4500-BC74-49A6-8AD1-6543E48E32FF}" destId="{8D43EDFF-2060-47C2-8E1F-F05216739376}" srcOrd="0" destOrd="0" parTransId="{9DAFFBD2-B7F3-41E5-93D0-D4A4644411F8}" sibTransId="{B25863E1-31C4-4C31-ACF1-CEED8B9DED99}"/>
    <dgm:cxn modelId="{433A546E-E309-4460-B6B0-969C559F613B}" srcId="{2AAD4500-BC74-49A6-8AD1-6543E48E32FF}" destId="{4C54B19C-6057-47F9-A070-E5291CBF2743}" srcOrd="5" destOrd="0" parTransId="{D0AB8348-F3FD-430A-823B-224A57344B2A}" sibTransId="{5FFF2593-0D52-4DC9-AECE-267903C625FB}"/>
    <dgm:cxn modelId="{356A00C6-5B5B-4F21-B233-D35E38E55E9D}" type="presOf" srcId="{2AAD4500-BC74-49A6-8AD1-6543E48E32FF}" destId="{EC903C83-F765-408E-BCDF-27B03430B22F}" srcOrd="0" destOrd="0" presId="urn:microsoft.com/office/officeart/2005/8/layout/hProcess9"/>
    <dgm:cxn modelId="{424E1474-91C5-45C7-86C1-DADA6DD0EFCA}" srcId="{2AAD4500-BC74-49A6-8AD1-6543E48E32FF}" destId="{94054ED2-50F1-4809-9767-7B21E16C0104}" srcOrd="1" destOrd="0" parTransId="{F520190A-17B9-47D4-AC56-0B49A5F8431B}" sibTransId="{0B25D559-7511-4F89-B7C0-E9984D9DF77A}"/>
    <dgm:cxn modelId="{733FAE92-3A82-4DAE-B379-7BEBBAC92015}" type="presOf" srcId="{9A949AD9-50A1-40EE-982B-72C04050B644}" destId="{CCD625E2-084E-4D41-928B-D686971EC0C2}" srcOrd="0" destOrd="0" presId="urn:microsoft.com/office/officeart/2005/8/layout/hProcess9"/>
    <dgm:cxn modelId="{F138996D-7563-42D5-B31B-CDF725BA5FF2}" type="presOf" srcId="{5B7E7D9F-03DA-49DF-9B56-7C8FC6794ABA}" destId="{68F60A38-EFF5-4615-A8B6-FDF0953C7EB4}" srcOrd="0" destOrd="0" presId="urn:microsoft.com/office/officeart/2005/8/layout/hProcess9"/>
    <dgm:cxn modelId="{D61199B7-2E73-4135-8BE3-9202F4F49438}" type="presOf" srcId="{80CEDF85-0151-4603-8535-15ADD948E10D}" destId="{FDA17D62-5DFC-49BF-AFEA-1B567763F656}" srcOrd="0" destOrd="0" presId="urn:microsoft.com/office/officeart/2005/8/layout/hProcess9"/>
    <dgm:cxn modelId="{D6906EC8-2AD7-4164-943F-80503ECE420B}" type="presParOf" srcId="{EC903C83-F765-408E-BCDF-27B03430B22F}" destId="{084B0607-5424-4784-9A36-6B0AB25C4031}" srcOrd="0" destOrd="0" presId="urn:microsoft.com/office/officeart/2005/8/layout/hProcess9"/>
    <dgm:cxn modelId="{5A0C97CF-9568-4CF2-8B44-D8EFAD5B7A4F}" type="presParOf" srcId="{EC903C83-F765-408E-BCDF-27B03430B22F}" destId="{2E6DB232-1EED-4F79-B80A-2AC64C65E229}" srcOrd="1" destOrd="0" presId="urn:microsoft.com/office/officeart/2005/8/layout/hProcess9"/>
    <dgm:cxn modelId="{6FC0E7B8-747F-4CD7-A515-E6AA7D1179DC}" type="presParOf" srcId="{2E6DB232-1EED-4F79-B80A-2AC64C65E229}" destId="{60ED4943-FA57-4943-B59F-ECA5D4645765}" srcOrd="0" destOrd="0" presId="urn:microsoft.com/office/officeart/2005/8/layout/hProcess9"/>
    <dgm:cxn modelId="{D4F778C6-B318-4D2F-9386-5B405DDF8ECF}" type="presParOf" srcId="{2E6DB232-1EED-4F79-B80A-2AC64C65E229}" destId="{373391A1-298D-4CF1-9AF0-1200227232CC}" srcOrd="1" destOrd="0" presId="urn:microsoft.com/office/officeart/2005/8/layout/hProcess9"/>
    <dgm:cxn modelId="{365DA1B4-3456-46A4-939B-64AFA881A420}" type="presParOf" srcId="{2E6DB232-1EED-4F79-B80A-2AC64C65E229}" destId="{BE0067A4-73BD-4136-956C-66B1232D3451}" srcOrd="2" destOrd="0" presId="urn:microsoft.com/office/officeart/2005/8/layout/hProcess9"/>
    <dgm:cxn modelId="{E75F1A5B-CFA3-4773-9F3F-12C83F758A01}" type="presParOf" srcId="{2E6DB232-1EED-4F79-B80A-2AC64C65E229}" destId="{97867261-28BE-4175-86D0-34511A1CBE0D}" srcOrd="3" destOrd="0" presId="urn:microsoft.com/office/officeart/2005/8/layout/hProcess9"/>
    <dgm:cxn modelId="{C23FCA38-9E63-4723-BA9A-D57FFF1B95A1}" type="presParOf" srcId="{2E6DB232-1EED-4F79-B80A-2AC64C65E229}" destId="{FDA17D62-5DFC-49BF-AFEA-1B567763F656}" srcOrd="4" destOrd="0" presId="urn:microsoft.com/office/officeart/2005/8/layout/hProcess9"/>
    <dgm:cxn modelId="{FFD7D5E4-3503-4AB6-94AE-43C3BCBCA58F}" type="presParOf" srcId="{2E6DB232-1EED-4F79-B80A-2AC64C65E229}" destId="{50FE334E-08FA-4AD2-B21E-FC1193A8D6F6}" srcOrd="5" destOrd="0" presId="urn:microsoft.com/office/officeart/2005/8/layout/hProcess9"/>
    <dgm:cxn modelId="{D24190DA-EEB1-49E8-AD59-25E37E63A6F5}" type="presParOf" srcId="{2E6DB232-1EED-4F79-B80A-2AC64C65E229}" destId="{CCD625E2-084E-4D41-928B-D686971EC0C2}" srcOrd="6" destOrd="0" presId="urn:microsoft.com/office/officeart/2005/8/layout/hProcess9"/>
    <dgm:cxn modelId="{5E6706BE-7078-481A-AAFD-7BDA218F6197}" type="presParOf" srcId="{2E6DB232-1EED-4F79-B80A-2AC64C65E229}" destId="{C61A49E6-AF25-4691-9FF0-2A74C230E8C4}" srcOrd="7" destOrd="0" presId="urn:microsoft.com/office/officeart/2005/8/layout/hProcess9"/>
    <dgm:cxn modelId="{D25EED02-CF87-48CF-9C34-1458E25A6426}" type="presParOf" srcId="{2E6DB232-1EED-4F79-B80A-2AC64C65E229}" destId="{68F60A38-EFF5-4615-A8B6-FDF0953C7EB4}" srcOrd="8" destOrd="0" presId="urn:microsoft.com/office/officeart/2005/8/layout/hProcess9"/>
    <dgm:cxn modelId="{6FFF11FF-3D65-4B00-9C97-40632B6DAA5D}" type="presParOf" srcId="{2E6DB232-1EED-4F79-B80A-2AC64C65E229}" destId="{81B93F0C-BAE8-4EE5-804B-78E7910174EF}" srcOrd="9" destOrd="0" presId="urn:microsoft.com/office/officeart/2005/8/layout/hProcess9"/>
    <dgm:cxn modelId="{7A16E27F-E378-4192-B9CC-C74B66BAF23C}" type="presParOf" srcId="{2E6DB232-1EED-4F79-B80A-2AC64C65E229}" destId="{B61D8ECD-D835-463E-9953-4001CE0DFF21}" srcOrd="10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845E8C-99F6-4F42-92C7-C9C3F9AFD0C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BDB85E-6B55-464C-B68F-29E149F288CD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Выявление причин </a:t>
          </a:r>
          <a:r>
            <a:rPr lang="ru-RU" sz="1400" dirty="0" err="1" smtClean="0">
              <a:solidFill>
                <a:schemeClr val="tx2">
                  <a:lumMod val="75000"/>
                </a:schemeClr>
              </a:solidFill>
            </a:rPr>
            <a:t>недостижения</a:t>
          </a:r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 порогового значения каждого показателя</a:t>
          </a:r>
          <a:endParaRPr lang="ru-RU" sz="1400" dirty="0">
            <a:solidFill>
              <a:schemeClr val="tx2">
                <a:lumMod val="75000"/>
              </a:schemeClr>
            </a:solidFill>
          </a:endParaRPr>
        </a:p>
      </dgm:t>
    </dgm:pt>
    <dgm:pt modelId="{FE808D4D-DEFF-4981-A9C3-7AAD1983F7A8}" cxnId="{2ABADFEB-8296-49F2-8C34-626F22D35F6C}" type="parTrans">
      <dgm:prSet/>
      <dgm:spPr/>
      <dgm:t>
        <a:bodyPr/>
        <a:lstStyle/>
        <a:p>
          <a:endParaRPr lang="ru-RU"/>
        </a:p>
      </dgm:t>
    </dgm:pt>
    <dgm:pt modelId="{ABB677DF-E7BB-4F0D-989D-7E433F9110CC}" cxnId="{2ABADFEB-8296-49F2-8C34-626F22D35F6C}" type="sibTrans">
      <dgm:prSet/>
      <dgm:spPr/>
      <dgm:t>
        <a:bodyPr/>
        <a:lstStyle/>
        <a:p>
          <a:endParaRPr lang="ru-RU"/>
        </a:p>
      </dgm:t>
    </dgm:pt>
    <dgm:pt modelId="{0F41052A-DE04-4B43-9799-FC183A92B2AB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Разработка комплекса мер по достижению порогового значения каждого показателя</a:t>
          </a:r>
          <a:endParaRPr lang="ru-RU" sz="1400" dirty="0">
            <a:solidFill>
              <a:schemeClr val="tx2">
                <a:lumMod val="75000"/>
              </a:schemeClr>
            </a:solidFill>
          </a:endParaRPr>
        </a:p>
      </dgm:t>
    </dgm:pt>
    <dgm:pt modelId="{7F0FF1C9-B5D4-4AB8-9AF6-0455B1AFBF02}" cxnId="{FF91B5C5-03C9-436C-A995-897C69387A81}" type="parTrans">
      <dgm:prSet/>
      <dgm:spPr/>
      <dgm:t>
        <a:bodyPr/>
        <a:lstStyle/>
        <a:p>
          <a:endParaRPr lang="ru-RU"/>
        </a:p>
      </dgm:t>
    </dgm:pt>
    <dgm:pt modelId="{1188E982-085D-4AFC-8634-BA260D972712}" cxnId="{FF91B5C5-03C9-436C-A995-897C69387A81}" type="sibTrans">
      <dgm:prSet/>
      <dgm:spPr/>
      <dgm:t>
        <a:bodyPr/>
        <a:lstStyle/>
        <a:p>
          <a:endParaRPr lang="ru-RU"/>
        </a:p>
      </dgm:t>
    </dgm:pt>
    <dgm:pt modelId="{EB72BA52-6C8C-4A0F-AA95-5F9035AF440A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Корректировка программы развития образовательной организации</a:t>
          </a:r>
          <a:endParaRPr lang="ru-RU" sz="1400" dirty="0">
            <a:solidFill>
              <a:schemeClr val="tx2">
                <a:lumMod val="75000"/>
              </a:schemeClr>
            </a:solidFill>
          </a:endParaRPr>
        </a:p>
      </dgm:t>
    </dgm:pt>
    <dgm:pt modelId="{8C8442F3-FFE7-4AE7-91D9-B93344B74464}" cxnId="{8ABBD87E-CAF4-47F8-917A-1E6BE420B187}" type="parTrans">
      <dgm:prSet/>
      <dgm:spPr/>
      <dgm:t>
        <a:bodyPr/>
        <a:lstStyle/>
        <a:p>
          <a:endParaRPr lang="ru-RU"/>
        </a:p>
      </dgm:t>
    </dgm:pt>
    <dgm:pt modelId="{9EFDE4B8-04B0-4051-85B8-D2D0522B8593}" cxnId="{8ABBD87E-CAF4-47F8-917A-1E6BE420B187}" type="sibTrans">
      <dgm:prSet/>
      <dgm:spPr/>
      <dgm:t>
        <a:bodyPr/>
        <a:lstStyle/>
        <a:p>
          <a:endParaRPr lang="ru-RU"/>
        </a:p>
      </dgm:t>
    </dgm:pt>
    <dgm:pt modelId="{85577AD4-D68E-4AB3-BE5F-E038C84EFF0A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Разработка ежегодного плана основных мероприятий</a:t>
          </a:r>
        </a:p>
      </dgm:t>
    </dgm:pt>
    <dgm:pt modelId="{D987EB1F-8C8A-4759-A9F5-0404C73FE496}" cxnId="{DE893A18-3ABB-4666-9AAA-76C7708068D1}" type="parTrans">
      <dgm:prSet/>
      <dgm:spPr/>
      <dgm:t>
        <a:bodyPr/>
        <a:lstStyle/>
        <a:p>
          <a:endParaRPr lang="ru-RU"/>
        </a:p>
      </dgm:t>
    </dgm:pt>
    <dgm:pt modelId="{F5881EA9-52C4-4740-8C0F-5587D9B992A6}" cxnId="{DE893A18-3ABB-4666-9AAA-76C7708068D1}" type="sibTrans">
      <dgm:prSet/>
      <dgm:spPr/>
      <dgm:t>
        <a:bodyPr/>
        <a:lstStyle/>
        <a:p>
          <a:endParaRPr lang="ru-RU"/>
        </a:p>
      </dgm:t>
    </dgm:pt>
    <dgm:pt modelId="{E90AF734-687B-4434-854B-81C1922967A8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Ежегодное проведение внутреннего мониторинга и учет его результатов при осуществлении стимулирующих выплат</a:t>
          </a:r>
        </a:p>
      </dgm:t>
    </dgm:pt>
    <dgm:pt modelId="{5269BE13-8B1D-43E9-90DB-492FFD37FC94}" cxnId="{981097D5-5C96-4E0E-8CAF-E90F15965FB2}" type="parTrans">
      <dgm:prSet/>
      <dgm:spPr/>
      <dgm:t>
        <a:bodyPr/>
        <a:lstStyle/>
        <a:p>
          <a:endParaRPr lang="ru-RU"/>
        </a:p>
      </dgm:t>
    </dgm:pt>
    <dgm:pt modelId="{D691153D-F58D-42FF-A4F0-E3D6E1A42875}" cxnId="{981097D5-5C96-4E0E-8CAF-E90F15965FB2}" type="sibTrans">
      <dgm:prSet/>
      <dgm:spPr/>
      <dgm:t>
        <a:bodyPr/>
        <a:lstStyle/>
        <a:p>
          <a:endParaRPr lang="ru-RU"/>
        </a:p>
      </dgm:t>
    </dgm:pt>
    <dgm:pt modelId="{20DA8CD3-EE68-40DB-8709-5B8BAB7E6D6B}" type="pres">
      <dgm:prSet presAssocID="{92845E8C-99F6-4F42-92C7-C9C3F9AFD0C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BFE970-8C2C-4AC8-A5F1-F9F720C3C978}" type="pres">
      <dgm:prSet presAssocID="{98BDB85E-6B55-464C-B68F-29E149F288CD}" presName="parentLin" presStyleCnt="0"/>
      <dgm:spPr/>
    </dgm:pt>
    <dgm:pt modelId="{5169A769-0FFD-4649-AC5D-676A6BF6C066}" type="pres">
      <dgm:prSet presAssocID="{98BDB85E-6B55-464C-B68F-29E149F288CD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CA44F2C7-6B6C-4FB5-B2B0-E2A4B331C9A6}" type="pres">
      <dgm:prSet presAssocID="{98BDB85E-6B55-464C-B68F-29E149F288CD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91B461-79A1-4C59-9E9A-682367211354}" type="pres">
      <dgm:prSet presAssocID="{98BDB85E-6B55-464C-B68F-29E149F288CD}" presName="negativeSpace" presStyleCnt="0"/>
      <dgm:spPr/>
    </dgm:pt>
    <dgm:pt modelId="{014F528D-A324-4B3D-A779-085AA44AAEED}" type="pres">
      <dgm:prSet presAssocID="{98BDB85E-6B55-464C-B68F-29E149F288CD}" presName="childText" presStyleLbl="conFgAcc1" presStyleIdx="0" presStyleCnt="5">
        <dgm:presLayoutVars>
          <dgm:bulletEnabled val="1"/>
        </dgm:presLayoutVars>
      </dgm:prSet>
      <dgm:spPr/>
    </dgm:pt>
    <dgm:pt modelId="{98FE9CDA-77F8-457E-A9F9-A0B7A74B059F}" type="pres">
      <dgm:prSet presAssocID="{ABB677DF-E7BB-4F0D-989D-7E433F9110CC}" presName="spaceBetweenRectangles" presStyleCnt="0"/>
      <dgm:spPr/>
    </dgm:pt>
    <dgm:pt modelId="{59CEC5B9-3C02-429A-94AB-59CF2A9D9C0C}" type="pres">
      <dgm:prSet presAssocID="{0F41052A-DE04-4B43-9799-FC183A92B2AB}" presName="parentLin" presStyleCnt="0"/>
      <dgm:spPr/>
    </dgm:pt>
    <dgm:pt modelId="{59AA022A-01FE-40C1-A73F-81AED62C7225}" type="pres">
      <dgm:prSet presAssocID="{0F41052A-DE04-4B43-9799-FC183A92B2AB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469CC5C3-6AC4-4492-8481-4F65FC00EDA8}" type="pres">
      <dgm:prSet presAssocID="{0F41052A-DE04-4B43-9799-FC183A92B2A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91168-161E-4F20-93EC-EE7EC6D9CA0D}" type="pres">
      <dgm:prSet presAssocID="{0F41052A-DE04-4B43-9799-FC183A92B2AB}" presName="negativeSpace" presStyleCnt="0"/>
      <dgm:spPr/>
    </dgm:pt>
    <dgm:pt modelId="{FEBF3E87-D2E7-45CA-8F90-4169E4AEFAC5}" type="pres">
      <dgm:prSet presAssocID="{0F41052A-DE04-4B43-9799-FC183A92B2AB}" presName="childText" presStyleLbl="conFgAcc1" presStyleIdx="1" presStyleCnt="5">
        <dgm:presLayoutVars>
          <dgm:bulletEnabled val="1"/>
        </dgm:presLayoutVars>
      </dgm:prSet>
      <dgm:spPr/>
    </dgm:pt>
    <dgm:pt modelId="{C507766B-85FB-4251-9463-C2D1D9C96D6E}" type="pres">
      <dgm:prSet presAssocID="{1188E982-085D-4AFC-8634-BA260D972712}" presName="spaceBetweenRectangles" presStyleCnt="0"/>
      <dgm:spPr/>
    </dgm:pt>
    <dgm:pt modelId="{D6836659-337F-4F50-BD56-C998A83B3270}" type="pres">
      <dgm:prSet presAssocID="{EB72BA52-6C8C-4A0F-AA95-5F9035AF440A}" presName="parentLin" presStyleCnt="0"/>
      <dgm:spPr/>
    </dgm:pt>
    <dgm:pt modelId="{4B870446-7378-41AE-96B3-BC8741F29846}" type="pres">
      <dgm:prSet presAssocID="{EB72BA52-6C8C-4A0F-AA95-5F9035AF440A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9BD4C1EE-29B6-48C8-958A-AEB6BB854B6D}" type="pres">
      <dgm:prSet presAssocID="{EB72BA52-6C8C-4A0F-AA95-5F9035AF440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E248E-1D1A-4D49-B597-11F47C6371BE}" type="pres">
      <dgm:prSet presAssocID="{EB72BA52-6C8C-4A0F-AA95-5F9035AF440A}" presName="negativeSpace" presStyleCnt="0"/>
      <dgm:spPr/>
    </dgm:pt>
    <dgm:pt modelId="{1A90663A-96A0-4492-A4A7-34E67008736B}" type="pres">
      <dgm:prSet presAssocID="{EB72BA52-6C8C-4A0F-AA95-5F9035AF440A}" presName="childText" presStyleLbl="conFgAcc1" presStyleIdx="2" presStyleCnt="5">
        <dgm:presLayoutVars>
          <dgm:bulletEnabled val="1"/>
        </dgm:presLayoutVars>
      </dgm:prSet>
      <dgm:spPr/>
    </dgm:pt>
    <dgm:pt modelId="{B3C343F8-DCFD-4B56-A974-2A11D2A83362}" type="pres">
      <dgm:prSet presAssocID="{9EFDE4B8-04B0-4051-85B8-D2D0522B8593}" presName="spaceBetweenRectangles" presStyleCnt="0"/>
      <dgm:spPr/>
    </dgm:pt>
    <dgm:pt modelId="{8A8C785D-2BC3-4AF3-A7F8-B1EAFFEEE4E7}" type="pres">
      <dgm:prSet presAssocID="{85577AD4-D68E-4AB3-BE5F-E038C84EFF0A}" presName="parentLin" presStyleCnt="0"/>
      <dgm:spPr/>
    </dgm:pt>
    <dgm:pt modelId="{A5C24FD7-FB3C-49D0-BAE4-5C8B16474995}" type="pres">
      <dgm:prSet presAssocID="{85577AD4-D68E-4AB3-BE5F-E038C84EFF0A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8992C7C7-2754-4533-95F3-5884FEAEBCC7}" type="pres">
      <dgm:prSet presAssocID="{85577AD4-D68E-4AB3-BE5F-E038C84EFF0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D82D06-E74A-4727-A67D-858DA1C93B63}" type="pres">
      <dgm:prSet presAssocID="{85577AD4-D68E-4AB3-BE5F-E038C84EFF0A}" presName="negativeSpace" presStyleCnt="0"/>
      <dgm:spPr/>
    </dgm:pt>
    <dgm:pt modelId="{31606C73-AEB3-4833-BBC3-CAC2FF6BCCC8}" type="pres">
      <dgm:prSet presAssocID="{85577AD4-D68E-4AB3-BE5F-E038C84EFF0A}" presName="childText" presStyleLbl="conFgAcc1" presStyleIdx="3" presStyleCnt="5">
        <dgm:presLayoutVars>
          <dgm:bulletEnabled val="1"/>
        </dgm:presLayoutVars>
      </dgm:prSet>
      <dgm:spPr/>
    </dgm:pt>
    <dgm:pt modelId="{C85C6F36-29CC-47AE-9834-604223875DDB}" type="pres">
      <dgm:prSet presAssocID="{F5881EA9-52C4-4740-8C0F-5587D9B992A6}" presName="spaceBetweenRectangles" presStyleCnt="0"/>
      <dgm:spPr/>
    </dgm:pt>
    <dgm:pt modelId="{730B5C41-B1D8-4B74-8290-F5E77D54BD67}" type="pres">
      <dgm:prSet presAssocID="{E90AF734-687B-4434-854B-81C1922967A8}" presName="parentLin" presStyleCnt="0"/>
      <dgm:spPr/>
    </dgm:pt>
    <dgm:pt modelId="{F2DF7D1D-AA39-4CF1-A60C-421E5FFC5DD0}" type="pres">
      <dgm:prSet presAssocID="{E90AF734-687B-4434-854B-81C1922967A8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DC96D84D-7DD9-42BE-8E05-CD37A4400200}" type="pres">
      <dgm:prSet presAssocID="{E90AF734-687B-4434-854B-81C1922967A8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3D0352-4D3D-4928-B67D-B03C9F4C112F}" type="pres">
      <dgm:prSet presAssocID="{E90AF734-687B-4434-854B-81C1922967A8}" presName="negativeSpace" presStyleCnt="0"/>
      <dgm:spPr/>
    </dgm:pt>
    <dgm:pt modelId="{FAC5D185-1B37-4821-AD11-CEA63527A359}" type="pres">
      <dgm:prSet presAssocID="{E90AF734-687B-4434-854B-81C1922967A8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854F3924-F1CD-4A04-9D7A-6551F5780D44}" type="presOf" srcId="{EB72BA52-6C8C-4A0F-AA95-5F9035AF440A}" destId="{4B870446-7378-41AE-96B3-BC8741F29846}" srcOrd="0" destOrd="0" presId="urn:microsoft.com/office/officeart/2005/8/layout/list1"/>
    <dgm:cxn modelId="{466D95E0-A19F-4052-A69E-10A6545566FE}" type="presOf" srcId="{E90AF734-687B-4434-854B-81C1922967A8}" destId="{F2DF7D1D-AA39-4CF1-A60C-421E5FFC5DD0}" srcOrd="0" destOrd="0" presId="urn:microsoft.com/office/officeart/2005/8/layout/list1"/>
    <dgm:cxn modelId="{8ABBD87E-CAF4-47F8-917A-1E6BE420B187}" srcId="{92845E8C-99F6-4F42-92C7-C9C3F9AFD0C9}" destId="{EB72BA52-6C8C-4A0F-AA95-5F9035AF440A}" srcOrd="2" destOrd="0" parTransId="{8C8442F3-FFE7-4AE7-91D9-B93344B74464}" sibTransId="{9EFDE4B8-04B0-4051-85B8-D2D0522B8593}"/>
    <dgm:cxn modelId="{29BD4AD2-9894-472A-B7A3-6C4206DD58EB}" type="presOf" srcId="{0F41052A-DE04-4B43-9799-FC183A92B2AB}" destId="{469CC5C3-6AC4-4492-8481-4F65FC00EDA8}" srcOrd="1" destOrd="0" presId="urn:microsoft.com/office/officeart/2005/8/layout/list1"/>
    <dgm:cxn modelId="{981097D5-5C96-4E0E-8CAF-E90F15965FB2}" srcId="{92845E8C-99F6-4F42-92C7-C9C3F9AFD0C9}" destId="{E90AF734-687B-4434-854B-81C1922967A8}" srcOrd="4" destOrd="0" parTransId="{5269BE13-8B1D-43E9-90DB-492FFD37FC94}" sibTransId="{D691153D-F58D-42FF-A4F0-E3D6E1A42875}"/>
    <dgm:cxn modelId="{0047A183-7700-477B-B07B-7935D6A4C1CA}" type="presOf" srcId="{98BDB85E-6B55-464C-B68F-29E149F288CD}" destId="{CA44F2C7-6B6C-4FB5-B2B0-E2A4B331C9A6}" srcOrd="1" destOrd="0" presId="urn:microsoft.com/office/officeart/2005/8/layout/list1"/>
    <dgm:cxn modelId="{CD64E7C4-683A-4B55-AE7C-555E1E6AF8CA}" type="presOf" srcId="{98BDB85E-6B55-464C-B68F-29E149F288CD}" destId="{5169A769-0FFD-4649-AC5D-676A6BF6C066}" srcOrd="0" destOrd="0" presId="urn:microsoft.com/office/officeart/2005/8/layout/list1"/>
    <dgm:cxn modelId="{DD255F86-698C-4AA3-B65B-940A3E7AA3CF}" type="presOf" srcId="{85577AD4-D68E-4AB3-BE5F-E038C84EFF0A}" destId="{8992C7C7-2754-4533-95F3-5884FEAEBCC7}" srcOrd="1" destOrd="0" presId="urn:microsoft.com/office/officeart/2005/8/layout/list1"/>
    <dgm:cxn modelId="{33FB60DD-60C6-44C1-88BF-039310B62EB2}" type="presOf" srcId="{E90AF734-687B-4434-854B-81C1922967A8}" destId="{DC96D84D-7DD9-42BE-8E05-CD37A4400200}" srcOrd="1" destOrd="0" presId="urn:microsoft.com/office/officeart/2005/8/layout/list1"/>
    <dgm:cxn modelId="{2ABADFEB-8296-49F2-8C34-626F22D35F6C}" srcId="{92845E8C-99F6-4F42-92C7-C9C3F9AFD0C9}" destId="{98BDB85E-6B55-464C-B68F-29E149F288CD}" srcOrd="0" destOrd="0" parTransId="{FE808D4D-DEFF-4981-A9C3-7AAD1983F7A8}" sibTransId="{ABB677DF-E7BB-4F0D-989D-7E433F9110CC}"/>
    <dgm:cxn modelId="{DE893A18-3ABB-4666-9AAA-76C7708068D1}" srcId="{92845E8C-99F6-4F42-92C7-C9C3F9AFD0C9}" destId="{85577AD4-D68E-4AB3-BE5F-E038C84EFF0A}" srcOrd="3" destOrd="0" parTransId="{D987EB1F-8C8A-4759-A9F5-0404C73FE496}" sibTransId="{F5881EA9-52C4-4740-8C0F-5587D9B992A6}"/>
    <dgm:cxn modelId="{409CEC86-778B-4D12-A6DA-BF3379D0815A}" type="presOf" srcId="{EB72BA52-6C8C-4A0F-AA95-5F9035AF440A}" destId="{9BD4C1EE-29B6-48C8-958A-AEB6BB854B6D}" srcOrd="1" destOrd="0" presId="urn:microsoft.com/office/officeart/2005/8/layout/list1"/>
    <dgm:cxn modelId="{22D67509-63E2-4802-B4F9-7D1637888F38}" type="presOf" srcId="{0F41052A-DE04-4B43-9799-FC183A92B2AB}" destId="{59AA022A-01FE-40C1-A73F-81AED62C7225}" srcOrd="0" destOrd="0" presId="urn:microsoft.com/office/officeart/2005/8/layout/list1"/>
    <dgm:cxn modelId="{16CB6D58-FA42-48B5-B1FC-AC25E5AED2A3}" type="presOf" srcId="{85577AD4-D68E-4AB3-BE5F-E038C84EFF0A}" destId="{A5C24FD7-FB3C-49D0-BAE4-5C8B16474995}" srcOrd="0" destOrd="0" presId="urn:microsoft.com/office/officeart/2005/8/layout/list1"/>
    <dgm:cxn modelId="{FF91B5C5-03C9-436C-A995-897C69387A81}" srcId="{92845E8C-99F6-4F42-92C7-C9C3F9AFD0C9}" destId="{0F41052A-DE04-4B43-9799-FC183A92B2AB}" srcOrd="1" destOrd="0" parTransId="{7F0FF1C9-B5D4-4AB8-9AF6-0455B1AFBF02}" sibTransId="{1188E982-085D-4AFC-8634-BA260D972712}"/>
    <dgm:cxn modelId="{D573665E-A3BB-4C8F-BEA9-C08FE679FFC7}" type="presOf" srcId="{92845E8C-99F6-4F42-92C7-C9C3F9AFD0C9}" destId="{20DA8CD3-EE68-40DB-8709-5B8BAB7E6D6B}" srcOrd="0" destOrd="0" presId="urn:microsoft.com/office/officeart/2005/8/layout/list1"/>
    <dgm:cxn modelId="{CD46E948-99B1-4A11-B4A3-BE79A71A7C75}" type="presParOf" srcId="{20DA8CD3-EE68-40DB-8709-5B8BAB7E6D6B}" destId="{08BFE970-8C2C-4AC8-A5F1-F9F720C3C978}" srcOrd="0" destOrd="0" presId="urn:microsoft.com/office/officeart/2005/8/layout/list1"/>
    <dgm:cxn modelId="{E9829AA3-0E6E-4F15-9841-637E240F9D06}" type="presParOf" srcId="{08BFE970-8C2C-4AC8-A5F1-F9F720C3C978}" destId="{5169A769-0FFD-4649-AC5D-676A6BF6C066}" srcOrd="0" destOrd="0" presId="urn:microsoft.com/office/officeart/2005/8/layout/list1"/>
    <dgm:cxn modelId="{5CBB86CB-C1AB-440C-AE01-D3492E7895F8}" type="presParOf" srcId="{08BFE970-8C2C-4AC8-A5F1-F9F720C3C978}" destId="{CA44F2C7-6B6C-4FB5-B2B0-E2A4B331C9A6}" srcOrd="1" destOrd="0" presId="urn:microsoft.com/office/officeart/2005/8/layout/list1"/>
    <dgm:cxn modelId="{3E941E60-1A9E-4013-AC87-4B24D5B9112E}" type="presParOf" srcId="{20DA8CD3-EE68-40DB-8709-5B8BAB7E6D6B}" destId="{5B91B461-79A1-4C59-9E9A-682367211354}" srcOrd="1" destOrd="0" presId="urn:microsoft.com/office/officeart/2005/8/layout/list1"/>
    <dgm:cxn modelId="{A41FDB33-CD1D-4935-BC5A-54FC6FE21441}" type="presParOf" srcId="{20DA8CD3-EE68-40DB-8709-5B8BAB7E6D6B}" destId="{014F528D-A324-4B3D-A779-085AA44AAEED}" srcOrd="2" destOrd="0" presId="urn:microsoft.com/office/officeart/2005/8/layout/list1"/>
    <dgm:cxn modelId="{D29DA303-BA21-4B4C-AEDF-5D626844977E}" type="presParOf" srcId="{20DA8CD3-EE68-40DB-8709-5B8BAB7E6D6B}" destId="{98FE9CDA-77F8-457E-A9F9-A0B7A74B059F}" srcOrd="3" destOrd="0" presId="urn:microsoft.com/office/officeart/2005/8/layout/list1"/>
    <dgm:cxn modelId="{CEE578EC-9656-4119-9981-CC693984FE24}" type="presParOf" srcId="{20DA8CD3-EE68-40DB-8709-5B8BAB7E6D6B}" destId="{59CEC5B9-3C02-429A-94AB-59CF2A9D9C0C}" srcOrd="4" destOrd="0" presId="urn:microsoft.com/office/officeart/2005/8/layout/list1"/>
    <dgm:cxn modelId="{36D0BAA6-AE79-4D15-B6B2-1CC75F9521F0}" type="presParOf" srcId="{59CEC5B9-3C02-429A-94AB-59CF2A9D9C0C}" destId="{59AA022A-01FE-40C1-A73F-81AED62C7225}" srcOrd="0" destOrd="0" presId="urn:microsoft.com/office/officeart/2005/8/layout/list1"/>
    <dgm:cxn modelId="{3FFEE145-F1C5-4E65-9657-A1FDE193AB4D}" type="presParOf" srcId="{59CEC5B9-3C02-429A-94AB-59CF2A9D9C0C}" destId="{469CC5C3-6AC4-4492-8481-4F65FC00EDA8}" srcOrd="1" destOrd="0" presId="urn:microsoft.com/office/officeart/2005/8/layout/list1"/>
    <dgm:cxn modelId="{AB10F9EC-3689-43C7-9F7D-A251A5B26DF4}" type="presParOf" srcId="{20DA8CD3-EE68-40DB-8709-5B8BAB7E6D6B}" destId="{78191168-161E-4F20-93EC-EE7EC6D9CA0D}" srcOrd="5" destOrd="0" presId="urn:microsoft.com/office/officeart/2005/8/layout/list1"/>
    <dgm:cxn modelId="{18962579-A12E-4E69-B35A-26E2DB6126EE}" type="presParOf" srcId="{20DA8CD3-EE68-40DB-8709-5B8BAB7E6D6B}" destId="{FEBF3E87-D2E7-45CA-8F90-4169E4AEFAC5}" srcOrd="6" destOrd="0" presId="urn:microsoft.com/office/officeart/2005/8/layout/list1"/>
    <dgm:cxn modelId="{8C89E3FE-E08C-43B4-8DB3-5A8E0F41CA48}" type="presParOf" srcId="{20DA8CD3-EE68-40DB-8709-5B8BAB7E6D6B}" destId="{C507766B-85FB-4251-9463-C2D1D9C96D6E}" srcOrd="7" destOrd="0" presId="urn:microsoft.com/office/officeart/2005/8/layout/list1"/>
    <dgm:cxn modelId="{1067C7D2-F816-4584-81F7-08E884C2DA37}" type="presParOf" srcId="{20DA8CD3-EE68-40DB-8709-5B8BAB7E6D6B}" destId="{D6836659-337F-4F50-BD56-C998A83B3270}" srcOrd="8" destOrd="0" presId="urn:microsoft.com/office/officeart/2005/8/layout/list1"/>
    <dgm:cxn modelId="{CB9A85FC-CD53-4178-A7E1-3D122B89767D}" type="presParOf" srcId="{D6836659-337F-4F50-BD56-C998A83B3270}" destId="{4B870446-7378-41AE-96B3-BC8741F29846}" srcOrd="0" destOrd="0" presId="urn:microsoft.com/office/officeart/2005/8/layout/list1"/>
    <dgm:cxn modelId="{A3978D27-F579-4599-B7B4-879F8931FFF7}" type="presParOf" srcId="{D6836659-337F-4F50-BD56-C998A83B3270}" destId="{9BD4C1EE-29B6-48C8-958A-AEB6BB854B6D}" srcOrd="1" destOrd="0" presId="urn:microsoft.com/office/officeart/2005/8/layout/list1"/>
    <dgm:cxn modelId="{28ECD13F-2165-45BA-A75D-02BAFD258DBA}" type="presParOf" srcId="{20DA8CD3-EE68-40DB-8709-5B8BAB7E6D6B}" destId="{D71E248E-1D1A-4D49-B597-11F47C6371BE}" srcOrd="9" destOrd="0" presId="urn:microsoft.com/office/officeart/2005/8/layout/list1"/>
    <dgm:cxn modelId="{4A8D6C8D-6EAE-42F5-8F5D-684694C28C84}" type="presParOf" srcId="{20DA8CD3-EE68-40DB-8709-5B8BAB7E6D6B}" destId="{1A90663A-96A0-4492-A4A7-34E67008736B}" srcOrd="10" destOrd="0" presId="urn:microsoft.com/office/officeart/2005/8/layout/list1"/>
    <dgm:cxn modelId="{B8B0D534-E0E5-48FE-A287-F27965F3B82E}" type="presParOf" srcId="{20DA8CD3-EE68-40DB-8709-5B8BAB7E6D6B}" destId="{B3C343F8-DCFD-4B56-A974-2A11D2A83362}" srcOrd="11" destOrd="0" presId="urn:microsoft.com/office/officeart/2005/8/layout/list1"/>
    <dgm:cxn modelId="{F5B42F28-C206-4BB6-A391-65B5B5485B57}" type="presParOf" srcId="{20DA8CD3-EE68-40DB-8709-5B8BAB7E6D6B}" destId="{8A8C785D-2BC3-4AF3-A7F8-B1EAFFEEE4E7}" srcOrd="12" destOrd="0" presId="urn:microsoft.com/office/officeart/2005/8/layout/list1"/>
    <dgm:cxn modelId="{5B92FF84-EBE4-4E26-A5DB-122EC6A2F5E7}" type="presParOf" srcId="{8A8C785D-2BC3-4AF3-A7F8-B1EAFFEEE4E7}" destId="{A5C24FD7-FB3C-49D0-BAE4-5C8B16474995}" srcOrd="0" destOrd="0" presId="urn:microsoft.com/office/officeart/2005/8/layout/list1"/>
    <dgm:cxn modelId="{128BAE8B-8D57-45BD-A2DA-ED4E0065032C}" type="presParOf" srcId="{8A8C785D-2BC3-4AF3-A7F8-B1EAFFEEE4E7}" destId="{8992C7C7-2754-4533-95F3-5884FEAEBCC7}" srcOrd="1" destOrd="0" presId="urn:microsoft.com/office/officeart/2005/8/layout/list1"/>
    <dgm:cxn modelId="{514805A2-7054-4312-B71D-A94731569D00}" type="presParOf" srcId="{20DA8CD3-EE68-40DB-8709-5B8BAB7E6D6B}" destId="{C5D82D06-E74A-4727-A67D-858DA1C93B63}" srcOrd="13" destOrd="0" presId="urn:microsoft.com/office/officeart/2005/8/layout/list1"/>
    <dgm:cxn modelId="{0C18B717-1229-4056-A398-93D9753BF734}" type="presParOf" srcId="{20DA8CD3-EE68-40DB-8709-5B8BAB7E6D6B}" destId="{31606C73-AEB3-4833-BBC3-CAC2FF6BCCC8}" srcOrd="14" destOrd="0" presId="urn:microsoft.com/office/officeart/2005/8/layout/list1"/>
    <dgm:cxn modelId="{B8F97205-FCCD-42D1-B8A2-C1437E7506D0}" type="presParOf" srcId="{20DA8CD3-EE68-40DB-8709-5B8BAB7E6D6B}" destId="{C85C6F36-29CC-47AE-9834-604223875DDB}" srcOrd="15" destOrd="0" presId="urn:microsoft.com/office/officeart/2005/8/layout/list1"/>
    <dgm:cxn modelId="{E0D7429C-C149-412A-A1AF-FA26C839BB09}" type="presParOf" srcId="{20DA8CD3-EE68-40DB-8709-5B8BAB7E6D6B}" destId="{730B5C41-B1D8-4B74-8290-F5E77D54BD67}" srcOrd="16" destOrd="0" presId="urn:microsoft.com/office/officeart/2005/8/layout/list1"/>
    <dgm:cxn modelId="{A875F57A-AE74-40EE-ACF9-2FBD9EC5AA74}" type="presParOf" srcId="{730B5C41-B1D8-4B74-8290-F5E77D54BD67}" destId="{F2DF7D1D-AA39-4CF1-A60C-421E5FFC5DD0}" srcOrd="0" destOrd="0" presId="urn:microsoft.com/office/officeart/2005/8/layout/list1"/>
    <dgm:cxn modelId="{42273DF5-8F0C-46A5-96FE-855D28C77654}" type="presParOf" srcId="{730B5C41-B1D8-4B74-8290-F5E77D54BD67}" destId="{DC96D84D-7DD9-42BE-8E05-CD37A4400200}" srcOrd="1" destOrd="0" presId="urn:microsoft.com/office/officeart/2005/8/layout/list1"/>
    <dgm:cxn modelId="{97D72415-434A-4DA2-B0B4-4BC3877B8DA9}" type="presParOf" srcId="{20DA8CD3-EE68-40DB-8709-5B8BAB7E6D6B}" destId="{AB3D0352-4D3D-4928-B67D-B03C9F4C112F}" srcOrd="17" destOrd="0" presId="urn:microsoft.com/office/officeart/2005/8/layout/list1"/>
    <dgm:cxn modelId="{E3774664-A0F3-4027-89FC-1CA0CB9A8DB5}" type="presParOf" srcId="{20DA8CD3-EE68-40DB-8709-5B8BAB7E6D6B}" destId="{FAC5D185-1B37-4821-AD11-CEA63527A359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280920" cy="4064000"/>
        <a:chOff x="0" y="0"/>
        <a:chExt cx="8280920" cy="4064000"/>
      </a:xfrm>
    </dsp:grpSpPr>
    <dsp:sp modelId="{084B0607-5424-4784-9A36-6B0AB25C4031}">
      <dsp:nvSpPr>
        <dsp:cNvPr id="3" name="Стрелка вправо 2"/>
        <dsp:cNvSpPr/>
      </dsp:nvSpPr>
      <dsp:spPr bwMode="white">
        <a:xfrm>
          <a:off x="621069" y="0"/>
          <a:ext cx="7038782" cy="4064000"/>
        </a:xfrm>
        <a:prstGeom prst="rightArrow">
          <a:avLst/>
        </a:prstGeom>
        <a:solidFill>
          <a:schemeClr val="tx2">
            <a:lumMod val="60000"/>
            <a:lumOff val="40000"/>
          </a:schemeClr>
        </a:solidFill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621069" y="0"/>
        <a:ext cx="7038782" cy="4064000"/>
      </dsp:txXfrm>
    </dsp:sp>
    <dsp:sp modelId="{60ED4943-FA57-4943-B59F-ECA5D4645765}">
      <dsp:nvSpPr>
        <dsp:cNvPr id="4" name="Скругленный прямоугольник 3"/>
        <dsp:cNvSpPr/>
      </dsp:nvSpPr>
      <dsp:spPr bwMode="white">
        <a:xfrm>
          <a:off x="0" y="1219200"/>
          <a:ext cx="1211842" cy="162560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45719" rIns="4571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01.09.2023-01.12.2023 </a:t>
          </a:r>
          <a:endParaRPr lang="ru-RU" sz="1200" dirty="0" smtClean="0">
            <a:solidFill>
              <a:schemeClr val="tx2">
                <a:lumMod val="75000"/>
              </a:schemeClr>
            </a:solidFill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сбор информации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sp:txBody>
      <dsp:txXfrm>
        <a:off x="0" y="1219200"/>
        <a:ext cx="1211842" cy="1625600"/>
      </dsp:txXfrm>
    </dsp:sp>
    <dsp:sp modelId="{BE0067A4-73BD-4136-956C-66B1232D3451}">
      <dsp:nvSpPr>
        <dsp:cNvPr id="5" name="Скругленный прямоугольник 4"/>
        <dsp:cNvSpPr/>
      </dsp:nvSpPr>
      <dsp:spPr bwMode="white">
        <a:xfrm>
          <a:off x="1421703" y="1152128"/>
          <a:ext cx="1211842" cy="162560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45719" rIns="4571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до 25.01.2024 </a:t>
          </a:r>
          <a:endParaRPr lang="ru-RU" sz="1200" dirty="0" smtClean="0">
            <a:solidFill>
              <a:schemeClr val="tx2">
                <a:lumMod val="75000"/>
              </a:schemeClr>
            </a:solidFill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обработка информации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sp:txBody>
      <dsp:txXfrm>
        <a:off x="1421703" y="1152128"/>
        <a:ext cx="1211842" cy="1625600"/>
      </dsp:txXfrm>
    </dsp:sp>
    <dsp:sp modelId="{FDA17D62-5DFC-49BF-AFEA-1B567763F656}">
      <dsp:nvSpPr>
        <dsp:cNvPr id="6" name="Скругленный прямоугольник 5"/>
        <dsp:cNvSpPr/>
      </dsp:nvSpPr>
      <dsp:spPr bwMode="white">
        <a:xfrm>
          <a:off x="2845276" y="1224142"/>
          <a:ext cx="1211842" cy="162560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45719" rIns="4571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до 15.03.2024 </a:t>
          </a:r>
          <a:endParaRPr lang="ru-RU" sz="1200" dirty="0" smtClean="0">
            <a:solidFill>
              <a:schemeClr val="tx2">
                <a:lumMod val="75000"/>
              </a:schemeClr>
            </a:solidFill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подготовка итогового отчета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sp:txBody>
      <dsp:txXfrm>
        <a:off x="2845276" y="1224142"/>
        <a:ext cx="1211842" cy="1625600"/>
      </dsp:txXfrm>
    </dsp:sp>
    <dsp:sp modelId="{CCD625E2-084E-4D41-928B-D686971EC0C2}">
      <dsp:nvSpPr>
        <dsp:cNvPr id="7" name="Скругленный прямоугольник 6"/>
        <dsp:cNvSpPr/>
      </dsp:nvSpPr>
      <dsp:spPr bwMode="white">
        <a:xfrm>
          <a:off x="4241447" y="1219200"/>
          <a:ext cx="1211842" cy="162560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45719" rIns="4571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до 20.03.2024 направление итогового отчета 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sp:txBody>
      <dsp:txXfrm>
        <a:off x="4241447" y="1219200"/>
        <a:ext cx="1211842" cy="1625600"/>
      </dsp:txXfrm>
    </dsp:sp>
    <dsp:sp modelId="{68F60A38-EFF5-4615-A8B6-FDF0953C7EB4}">
      <dsp:nvSpPr>
        <dsp:cNvPr id="8" name="Скругленный прямоугольник 7"/>
        <dsp:cNvSpPr/>
      </dsp:nvSpPr>
      <dsp:spPr bwMode="white">
        <a:xfrm>
          <a:off x="5655262" y="1219200"/>
          <a:ext cx="1211842" cy="162560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45719" rIns="4571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до 01.05.2024 </a:t>
          </a:r>
          <a:endParaRPr lang="ru-RU" sz="1200" dirty="0" smtClean="0">
            <a:solidFill>
              <a:schemeClr val="tx2">
                <a:lumMod val="75000"/>
              </a:schemeClr>
            </a:solidFill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подготовка рекомендаций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sp:txBody>
      <dsp:txXfrm>
        <a:off x="5655262" y="1219200"/>
        <a:ext cx="1211842" cy="1625600"/>
      </dsp:txXfrm>
    </dsp:sp>
    <dsp:sp modelId="{B61D8ECD-D835-463E-9953-4001CE0DFF21}">
      <dsp:nvSpPr>
        <dsp:cNvPr id="9" name="Скругленный прямоугольник 8"/>
        <dsp:cNvSpPr/>
      </dsp:nvSpPr>
      <dsp:spPr bwMode="white">
        <a:xfrm>
          <a:off x="7069078" y="1219200"/>
          <a:ext cx="1211842" cy="162560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75000"/>
            </a:schemeClr>
          </a:solidFill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45719" rIns="4571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до 01.06.2024 размещение </a:t>
          </a: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итогового отчета </a:t>
          </a:r>
          <a:r>
            <a:rPr lang="ru-RU" sz="1200" dirty="0" smtClean="0">
              <a:solidFill>
                <a:schemeClr val="tx2">
                  <a:lumMod val="75000"/>
                </a:schemeClr>
              </a:solidFill>
            </a:rPr>
            <a:t>на сайте</a:t>
          </a:r>
          <a:endParaRPr lang="ru-RU" sz="1200" dirty="0">
            <a:solidFill>
              <a:schemeClr val="tx2">
                <a:lumMod val="75000"/>
              </a:schemeClr>
            </a:solidFill>
          </a:endParaRPr>
        </a:p>
      </dsp:txBody>
      <dsp:txXfrm>
        <a:off x="7069078" y="1219200"/>
        <a:ext cx="1211842" cy="16256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7152456" cy="4028802"/>
        <a:chOff x="0" y="0"/>
        <a:chExt cx="7152456" cy="4028802"/>
      </a:xfrm>
    </dsp:grpSpPr>
    <dsp:sp modelId="{014F528D-A324-4B3D-A779-085AA44AAEED}">
      <dsp:nvSpPr>
        <dsp:cNvPr id="5" name="Прямоугольник 4"/>
        <dsp:cNvSpPr/>
      </dsp:nvSpPr>
      <dsp:spPr bwMode="white">
        <a:xfrm>
          <a:off x="0" y="287481"/>
          <a:ext cx="7152456" cy="453600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55110" tIns="374904" rIns="555110" bIns="128016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287481"/>
        <a:ext cx="7152456" cy="453600"/>
      </dsp:txXfrm>
    </dsp:sp>
    <dsp:sp modelId="{CA44F2C7-6B6C-4FB5-B2B0-E2A4B331C9A6}">
      <dsp:nvSpPr>
        <dsp:cNvPr id="4" name="Скругленный прямоугольник 3"/>
        <dsp:cNvSpPr/>
      </dsp:nvSpPr>
      <dsp:spPr bwMode="white">
        <a:xfrm>
          <a:off x="357623" y="21801"/>
          <a:ext cx="5006719" cy="53136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89242" tIns="0" rIns="189242" bIns="0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Выявление причин </a:t>
          </a:r>
          <a:r>
            <a:rPr lang="ru-RU" sz="1400" dirty="0" err="1" smtClean="0">
              <a:solidFill>
                <a:schemeClr val="tx2">
                  <a:lumMod val="75000"/>
                </a:schemeClr>
              </a:solidFill>
            </a:rPr>
            <a:t>недостижения</a:t>
          </a:r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 порогового значения каждого показателя</a:t>
          </a:r>
          <a:endParaRPr lang="ru-RU" sz="1400" dirty="0">
            <a:solidFill>
              <a:schemeClr val="tx2">
                <a:lumMod val="75000"/>
              </a:schemeClr>
            </a:solidFill>
          </a:endParaRPr>
        </a:p>
      </dsp:txBody>
      <dsp:txXfrm>
        <a:off x="357623" y="21801"/>
        <a:ext cx="5006719" cy="531360"/>
      </dsp:txXfrm>
    </dsp:sp>
    <dsp:sp modelId="{FEBF3E87-D2E7-45CA-8F90-4169E4AEFAC5}">
      <dsp:nvSpPr>
        <dsp:cNvPr id="8" name="Прямоугольник 7"/>
        <dsp:cNvSpPr/>
      </dsp:nvSpPr>
      <dsp:spPr bwMode="white">
        <a:xfrm>
          <a:off x="0" y="1103961"/>
          <a:ext cx="7152456" cy="453600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55110" tIns="374904" rIns="555110" bIns="128016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1103961"/>
        <a:ext cx="7152456" cy="453600"/>
      </dsp:txXfrm>
    </dsp:sp>
    <dsp:sp modelId="{469CC5C3-6AC4-4492-8481-4F65FC00EDA8}">
      <dsp:nvSpPr>
        <dsp:cNvPr id="7" name="Скругленный прямоугольник 6"/>
        <dsp:cNvSpPr/>
      </dsp:nvSpPr>
      <dsp:spPr bwMode="white">
        <a:xfrm>
          <a:off x="357623" y="838281"/>
          <a:ext cx="5006719" cy="53136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89242" tIns="0" rIns="189242" bIns="0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Разработка комплекса мер по достижению порогового значения каждого показателя</a:t>
          </a:r>
          <a:endParaRPr lang="ru-RU" sz="1400" dirty="0">
            <a:solidFill>
              <a:schemeClr val="tx2">
                <a:lumMod val="75000"/>
              </a:schemeClr>
            </a:solidFill>
          </a:endParaRPr>
        </a:p>
      </dsp:txBody>
      <dsp:txXfrm>
        <a:off x="357623" y="838281"/>
        <a:ext cx="5006719" cy="531360"/>
      </dsp:txXfrm>
    </dsp:sp>
    <dsp:sp modelId="{1A90663A-96A0-4492-A4A7-34E67008736B}">
      <dsp:nvSpPr>
        <dsp:cNvPr id="11" name="Прямоугольник 10"/>
        <dsp:cNvSpPr/>
      </dsp:nvSpPr>
      <dsp:spPr bwMode="white">
        <a:xfrm>
          <a:off x="0" y="1920441"/>
          <a:ext cx="7152456" cy="453600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55110" tIns="374904" rIns="555110" bIns="128016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1920441"/>
        <a:ext cx="7152456" cy="453600"/>
      </dsp:txXfrm>
    </dsp:sp>
    <dsp:sp modelId="{9BD4C1EE-29B6-48C8-958A-AEB6BB854B6D}">
      <dsp:nvSpPr>
        <dsp:cNvPr id="10" name="Скругленный прямоугольник 9"/>
        <dsp:cNvSpPr/>
      </dsp:nvSpPr>
      <dsp:spPr bwMode="white">
        <a:xfrm>
          <a:off x="357623" y="1654761"/>
          <a:ext cx="5006719" cy="53136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89242" tIns="0" rIns="189242" bIns="0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Корректировка программы развития образовательной организации</a:t>
          </a:r>
          <a:endParaRPr lang="ru-RU" sz="1400" dirty="0">
            <a:solidFill>
              <a:schemeClr val="tx2">
                <a:lumMod val="75000"/>
              </a:schemeClr>
            </a:solidFill>
          </a:endParaRPr>
        </a:p>
      </dsp:txBody>
      <dsp:txXfrm>
        <a:off x="357623" y="1654761"/>
        <a:ext cx="5006719" cy="531360"/>
      </dsp:txXfrm>
    </dsp:sp>
    <dsp:sp modelId="{31606C73-AEB3-4833-BBC3-CAC2FF6BCCC8}">
      <dsp:nvSpPr>
        <dsp:cNvPr id="14" name="Прямоугольник 13"/>
        <dsp:cNvSpPr/>
      </dsp:nvSpPr>
      <dsp:spPr bwMode="white">
        <a:xfrm>
          <a:off x="0" y="2736921"/>
          <a:ext cx="7152456" cy="453600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55110" tIns="374904" rIns="555110" bIns="128016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2736921"/>
        <a:ext cx="7152456" cy="453600"/>
      </dsp:txXfrm>
    </dsp:sp>
    <dsp:sp modelId="{8992C7C7-2754-4533-95F3-5884FEAEBCC7}">
      <dsp:nvSpPr>
        <dsp:cNvPr id="13" name="Скругленный прямоугольник 12"/>
        <dsp:cNvSpPr/>
      </dsp:nvSpPr>
      <dsp:spPr bwMode="white">
        <a:xfrm>
          <a:off x="357623" y="2471241"/>
          <a:ext cx="5006719" cy="53136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89242" tIns="0" rIns="189242" bIns="0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Разработка ежегодного плана основных мероприятий</a:t>
          </a:r>
        </a:p>
      </dsp:txBody>
      <dsp:txXfrm>
        <a:off x="357623" y="2471241"/>
        <a:ext cx="5006719" cy="531360"/>
      </dsp:txXfrm>
    </dsp:sp>
    <dsp:sp modelId="{FAC5D185-1B37-4821-AD11-CEA63527A359}">
      <dsp:nvSpPr>
        <dsp:cNvPr id="17" name="Прямоугольник 16"/>
        <dsp:cNvSpPr/>
      </dsp:nvSpPr>
      <dsp:spPr bwMode="white">
        <a:xfrm>
          <a:off x="0" y="3553401"/>
          <a:ext cx="7152456" cy="453600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55110" tIns="374904" rIns="555110" bIns="128016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3553401"/>
        <a:ext cx="7152456" cy="453600"/>
      </dsp:txXfrm>
    </dsp:sp>
    <dsp:sp modelId="{DC96D84D-7DD9-42BE-8E05-CD37A4400200}">
      <dsp:nvSpPr>
        <dsp:cNvPr id="16" name="Скругленный прямоугольник 15"/>
        <dsp:cNvSpPr/>
      </dsp:nvSpPr>
      <dsp:spPr bwMode="white">
        <a:xfrm>
          <a:off x="357623" y="3287721"/>
          <a:ext cx="5006719" cy="53136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89242" tIns="0" rIns="189242" bIns="0" anchor="ctr"/>
        <a:lstStyle>
          <a:lvl1pPr algn="l">
            <a:defRPr sz="18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>
              <a:solidFill>
                <a:schemeClr val="tx2">
                  <a:lumMod val="75000"/>
                </a:schemeClr>
              </a:solidFill>
            </a:rPr>
            <a:t>Ежегодное проведение внутреннего мониторинга и учет его результатов при осуществлении стимулирующих выплат</a:t>
          </a:r>
        </a:p>
      </dsp:txBody>
      <dsp:txXfrm>
        <a:off x="357623" y="3287721"/>
        <a:ext cx="5006719" cy="531360"/>
      </dsp:txXfrm>
    </dsp:sp>
    <dsp:sp modelId="{5169A769-0FFD-4649-AC5D-676A6BF6C066}">
      <dsp:nvSpPr>
        <dsp:cNvPr id="3" name="Прямоугольник 2" hidden="1"/>
        <dsp:cNvSpPr/>
      </dsp:nvSpPr>
      <dsp:spPr>
        <a:xfrm>
          <a:off x="0" y="21801"/>
          <a:ext cx="357623" cy="531360"/>
        </a:xfrm>
        <a:prstGeom prst="rect">
          <a:avLst/>
        </a:prstGeom>
      </dsp:spPr>
      <dsp:txXfrm>
        <a:off x="0" y="21801"/>
        <a:ext cx="357623" cy="531360"/>
      </dsp:txXfrm>
    </dsp:sp>
    <dsp:sp modelId="{59AA022A-01FE-40C1-A73F-81AED62C7225}">
      <dsp:nvSpPr>
        <dsp:cNvPr id="6" name="Прямоугольник 5" hidden="1"/>
        <dsp:cNvSpPr/>
      </dsp:nvSpPr>
      <dsp:spPr>
        <a:xfrm>
          <a:off x="0" y="838281"/>
          <a:ext cx="357623" cy="531360"/>
        </a:xfrm>
        <a:prstGeom prst="rect">
          <a:avLst/>
        </a:prstGeom>
      </dsp:spPr>
      <dsp:txXfrm>
        <a:off x="0" y="838281"/>
        <a:ext cx="357623" cy="531360"/>
      </dsp:txXfrm>
    </dsp:sp>
    <dsp:sp modelId="{4B870446-7378-41AE-96B3-BC8741F29846}">
      <dsp:nvSpPr>
        <dsp:cNvPr id="9" name="Прямоугольник 8" hidden="1"/>
        <dsp:cNvSpPr/>
      </dsp:nvSpPr>
      <dsp:spPr>
        <a:xfrm>
          <a:off x="0" y="1654761"/>
          <a:ext cx="357623" cy="531360"/>
        </a:xfrm>
        <a:prstGeom prst="rect">
          <a:avLst/>
        </a:prstGeom>
      </dsp:spPr>
      <dsp:txXfrm>
        <a:off x="0" y="1654761"/>
        <a:ext cx="357623" cy="531360"/>
      </dsp:txXfrm>
    </dsp:sp>
    <dsp:sp modelId="{A5C24FD7-FB3C-49D0-BAE4-5C8B16474995}">
      <dsp:nvSpPr>
        <dsp:cNvPr id="12" name="Прямоугольник 11" hidden="1"/>
        <dsp:cNvSpPr/>
      </dsp:nvSpPr>
      <dsp:spPr>
        <a:xfrm>
          <a:off x="0" y="2471241"/>
          <a:ext cx="357623" cy="531360"/>
        </a:xfrm>
        <a:prstGeom prst="rect">
          <a:avLst/>
        </a:prstGeom>
      </dsp:spPr>
      <dsp:txXfrm>
        <a:off x="0" y="2471241"/>
        <a:ext cx="357623" cy="531360"/>
      </dsp:txXfrm>
    </dsp:sp>
    <dsp:sp modelId="{F2DF7D1D-AA39-4CF1-A60C-421E5FFC5DD0}">
      <dsp:nvSpPr>
        <dsp:cNvPr id="15" name="Прямоугольник 14" hidden="1"/>
        <dsp:cNvSpPr/>
      </dsp:nvSpPr>
      <dsp:spPr>
        <a:xfrm>
          <a:off x="0" y="3287721"/>
          <a:ext cx="357623" cy="531360"/>
        </a:xfrm>
        <a:prstGeom prst="rect">
          <a:avLst/>
        </a:prstGeom>
      </dsp:spPr>
      <dsp:txXfrm>
        <a:off x="0" y="3287721"/>
        <a:ext cx="357623" cy="531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3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r">
              <a:defRPr sz="1200"/>
            </a:lvl1pPr>
          </a:lstStyle>
          <a:p>
            <a:fld id="{868046F2-944B-4F90-BD18-F60E57C1B3F9}" type="datetimeFigureOut">
              <a:rPr lang="ru-RU" smtClean="0"/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1" tIns="45711" rIns="91421" bIns="4571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21" tIns="45711" rIns="91421" bIns="45711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28586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428586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r">
              <a:defRPr sz="1200"/>
            </a:lvl1pPr>
          </a:lstStyle>
          <a:p>
            <a:fld id="{466CA857-7694-4636-8871-A9C2DD9E7965}" type="slidenum">
              <a:rPr lang="ru-RU" smtClean="0"/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CA857-7694-4636-8871-A9C2DD9E7965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9353-59B3-41D4-A1A9-DC36E0CFDD13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692BE-808A-414F-AD5F-AEE5D3A9CEA8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358C6-E46C-428F-ABEE-3593A2D07975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0A5D-9805-43FA-9255-6400C57A3AC5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5774A-4755-4C13-96F3-4FC371D4284E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3466-641E-44E7-9A05-B89B6B0207ED}" type="datetime1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FC2D-38A6-4D8B-8B37-4B7EC6CF721F}" type="datetime1">
              <a:rPr lang="ru-RU" smtClean="0"/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D3D-E080-4E59-8BE3-528D038019C5}" type="datetime1">
              <a:rPr lang="ru-RU" smtClean="0"/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0920C-B0CF-4CB3-A3D4-8DD2C3948F8A}" type="datetime1">
              <a:rPr lang="ru-RU" smtClean="0"/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7A621-1EA3-4D43-B93C-E3EAB5876F0E}" type="datetime1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271C5-520E-4302-A0B1-440D127E6EE5}" type="datetime1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5978"/>
            <a:ext cx="807524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200151"/>
            <a:ext cx="807524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156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867B1-6445-4213-9600-44A6D43D5580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105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6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3.jpeg"/><Relationship Id="rId6" Type="http://schemas.openxmlformats.org/officeDocument/2006/relationships/image" Target="../media/image3.pn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3.png"/><Relationship Id="rId3" Type="http://schemas.openxmlformats.org/officeDocument/2006/relationships/image" Target="../media/image7.jpe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7.jpeg"/><Relationship Id="rId7" Type="http://schemas.openxmlformats.org/officeDocument/2006/relationships/image" Target="../media/image3.png"/><Relationship Id="rId6" Type="http://schemas.openxmlformats.org/officeDocument/2006/relationships/image" Target="../media/image6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3939902"/>
            <a:ext cx="8604448" cy="846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968" y="1097541"/>
            <a:ext cx="8280920" cy="553961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592748"/>
            <a:ext cx="8280920" cy="830960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проведения аккредитационного мониторинга в системе общего образования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/>
          <p:nvPr/>
        </p:nvSpPr>
        <p:spPr>
          <a:xfrm>
            <a:off x="5292080" y="-581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0" y="3705724"/>
            <a:ext cx="4456584" cy="1314450"/>
          </a:xfrm>
        </p:spPr>
        <p:txBody>
          <a:bodyPr>
            <a:normAutofit/>
          </a:bodyPr>
          <a:lstStyle/>
          <a:p>
            <a:pPr algn="just"/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</a:rPr>
              <a:t>Хисамова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Р.Т., начальник отдела государственной аккредитации образовательной деятельности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департамента надзора и контроля в сфере образования Министерства образования и науки Республики Татарстан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259632" y="3363838"/>
            <a:ext cx="7488832" cy="0"/>
          </a:xfrm>
          <a:prstGeom prst="line">
            <a:avLst/>
          </a:prstGeom>
          <a:ln w="76200">
            <a:solidFill>
              <a:srgbClr val="8A8A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745" y="160337"/>
            <a:ext cx="1368152" cy="67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60339"/>
            <a:ext cx="1432246" cy="61121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11510"/>
            <a:ext cx="5976664" cy="857250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данных, необходимых для расчета показателей 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66452"/>
            <a:ext cx="1331342" cy="568151"/>
          </a:xfrm>
          <a:prstGeom prst="rect">
            <a:avLst/>
          </a:prstGeom>
        </p:spPr>
      </p:pic>
      <p:pic>
        <p:nvPicPr>
          <p:cNvPr id="5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4887" t="10127" r="21776" b="20302"/>
          <a:stretch>
            <a:fillRect/>
          </a:stretch>
        </p:blipFill>
        <p:spPr>
          <a:xfrm>
            <a:off x="745349" y="1131590"/>
            <a:ext cx="2092381" cy="1423753"/>
          </a:xfrm>
          <a:prstGeom prst="rect">
            <a:avLst/>
          </a:prstGeom>
        </p:spPr>
      </p:pic>
      <p:pic>
        <p:nvPicPr>
          <p:cNvPr id="1026" name="Picture 2" descr="https://dem.siteedu.ru/media/sub/211/uploads/u49zqbn3hfuouuql4fke167530206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971" y="1433995"/>
            <a:ext cx="2470293" cy="101287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gbou42.ru/images/logotip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81" y="3881156"/>
            <a:ext cx="2385622" cy="98921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Slide"/>
          <p:cNvPicPr>
            <a:picLocks noChangeAspect="1"/>
          </p:cNvPicPr>
          <p:nvPr/>
        </p:nvPicPr>
        <p:blipFill rotWithShape="1">
          <a:blip r:embed="rId6"/>
          <a:srcRect l="7407" t="10563" r="51855" b="7005"/>
          <a:stretch>
            <a:fillRect/>
          </a:stretch>
        </p:blipFill>
        <p:spPr>
          <a:xfrm>
            <a:off x="5852199" y="723299"/>
            <a:ext cx="2904132" cy="3960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l="23436" t="24370" r="21243" b="41823"/>
          <a:stretch>
            <a:fillRect/>
          </a:stretch>
        </p:blipFill>
        <p:spPr>
          <a:xfrm>
            <a:off x="3595673" y="3872422"/>
            <a:ext cx="2385622" cy="1006686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8" name="Стрелка вправо 7"/>
          <p:cNvSpPr/>
          <p:nvPr/>
        </p:nvSpPr>
        <p:spPr>
          <a:xfrm>
            <a:off x="5004048" y="2931790"/>
            <a:ext cx="1194432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/>
          <a:srcRect l="14987" t="11327" r="43597" b="52803"/>
          <a:stretch>
            <a:fillRect/>
          </a:stretch>
        </p:blipFill>
        <p:spPr>
          <a:xfrm>
            <a:off x="1891441" y="2656588"/>
            <a:ext cx="2168393" cy="1056396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Работа с результатами 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аккредитационного мониторинга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1063228"/>
          <a:ext cx="7152456" cy="4028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810" y="30115"/>
            <a:ext cx="1231190" cy="525411"/>
          </a:xfrm>
          <a:prstGeom prst="rect">
            <a:avLst/>
          </a:prstGeom>
        </p:spPr>
      </p:pic>
      <p:pic>
        <p:nvPicPr>
          <p:cNvPr id="8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88329"/>
            <a:ext cx="942116" cy="46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5978"/>
            <a:ext cx="5914821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Подготовка</a:t>
            </a:r>
            <a:b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к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</a:rPr>
              <a:t>аккредитационному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мониторингу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5" name="Slide"/>
          <p:cNvPicPr>
            <a:picLocks noGrp="1" noChangeAspect="1"/>
          </p:cNvPicPr>
          <p:nvPr>
            <p:ph idx="1"/>
          </p:nvPr>
        </p:nvPicPr>
        <p:blipFill rotWithShape="1">
          <a:blip r:embed="rId1"/>
          <a:srcRect l="-388" t="16458" r="388" b="-1082"/>
          <a:stretch>
            <a:fillRect/>
          </a:stretch>
        </p:blipFill>
        <p:spPr>
          <a:xfrm>
            <a:off x="827966" y="1131808"/>
            <a:ext cx="7992888" cy="40802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195" y="78696"/>
            <a:ext cx="1280689" cy="546535"/>
          </a:xfrm>
          <a:prstGeom prst="rect">
            <a:avLst/>
          </a:prstGeom>
        </p:spPr>
      </p:pic>
      <p:pic>
        <p:nvPicPr>
          <p:cNvPr id="7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3478"/>
            <a:ext cx="1152128" cy="57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3294" y="21774"/>
            <a:ext cx="5832648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Информационная поддержка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9" t="15619" r="28542" b="13292"/>
          <a:stretch>
            <a:fillRect/>
          </a:stretch>
        </p:blipFill>
        <p:spPr bwMode="auto">
          <a:xfrm>
            <a:off x="4393385" y="991938"/>
            <a:ext cx="4389677" cy="2678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2" t="22578" r="15565" b="5476"/>
          <a:stretch>
            <a:fillRect/>
          </a:stretch>
        </p:blipFill>
        <p:spPr bwMode="auto">
          <a:xfrm>
            <a:off x="1026309" y="843558"/>
            <a:ext cx="2664296" cy="2514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3478"/>
            <a:ext cx="1152128" cy="57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195" y="78696"/>
            <a:ext cx="1280689" cy="54653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9242" y="3838255"/>
            <a:ext cx="2646997" cy="4641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ч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ат в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сферум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Picture 2" descr="https://is2-ssl.mzstatic.com/image/thumb/Purple126/v4/1f/0e/5a/1f0e5ae7-7555-dba3-6c78-55cfc9482a4c/VKMeAppIcon-0-1x_U007emarketing-0-7-0-sRGB-85-220.png/1200x630wa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7" t="6121" r="29291"/>
          <a:stretch>
            <a:fillRect/>
          </a:stretch>
        </p:blipFill>
        <p:spPr bwMode="auto">
          <a:xfrm>
            <a:off x="783703" y="3684624"/>
            <a:ext cx="610458" cy="7200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32040" y="3812567"/>
            <a:ext cx="3816424" cy="4641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униципальные координаторы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4164175" y="3929684"/>
            <a:ext cx="679929" cy="287609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4642266"/>
            <a:ext cx="3816424" cy="4641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о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тветственные в образовательной организации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Двойная стрелка влево/вправо 12"/>
          <p:cNvSpPr/>
          <p:nvPr/>
        </p:nvSpPr>
        <p:spPr>
          <a:xfrm rot="5400000">
            <a:off x="6576975" y="4319504"/>
            <a:ext cx="357916" cy="287609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8409" y="3040133"/>
            <a:ext cx="8287315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Аккредитационные показатели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это совокупность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обязательных требований, которые установлены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качеству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образования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412" y="83702"/>
            <a:ext cx="1109853" cy="52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366" y="35016"/>
            <a:ext cx="1168790" cy="498782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677173" y="219496"/>
            <a:ext cx="6128102" cy="7680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Новая модель государственной аккредитации образовательной деятельности</a:t>
            </a:r>
            <a:endParaRPr lang="ru-RU" sz="2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95062" y="4129117"/>
            <a:ext cx="8287315" cy="64807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Аккредитационный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мониторинг системы образования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5062" y="1122918"/>
            <a:ext cx="8287315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Государственная аккредитация образовательной деятельности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действует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бессрочно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13398" y="2082069"/>
            <a:ext cx="8287315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Реестровая модель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государственной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аккредитации образовательной деятельности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213917"/>
            <a:ext cx="7344816" cy="1754326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риказ </a:t>
            </a:r>
            <a:r>
              <a:rPr 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Рособрнадзора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№ 660,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Минпросвещения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России № 306,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Минобрнауки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России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№ 448 от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24.04.2023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 осуществлении Федеральной службой по надзору в сфере образования и науки, Министерством просвещения Российской Федерации и Министерством науки и высшего образования Российской Федерации аккредитационного мониторинга системы образования»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3518" y="2476924"/>
            <a:ext cx="6558922" cy="594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п</a:t>
            </a:r>
            <a:r>
              <a:rPr lang="ru-RU" sz="1600" dirty="0" smtClean="0">
                <a:solidFill>
                  <a:schemeClr val="tx1"/>
                </a:solidFill>
              </a:rPr>
              <a:t>роцедура и сроки проведения аккредитационного мониторинга системы образования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923928" y="2008026"/>
            <a:ext cx="1832142" cy="43204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73518" y="3183818"/>
            <a:ext cx="6558922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п</a:t>
            </a:r>
            <a:r>
              <a:rPr lang="ru-RU" sz="1600" dirty="0" smtClean="0">
                <a:solidFill>
                  <a:schemeClr val="tx1"/>
                </a:solidFill>
              </a:rPr>
              <a:t>оказатели аккредитационного мониторинга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3518" y="3800662"/>
            <a:ext cx="6558922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м</a:t>
            </a:r>
            <a:r>
              <a:rPr lang="ru-RU" sz="1600" dirty="0" smtClean="0">
                <a:solidFill>
                  <a:schemeClr val="tx1"/>
                </a:solidFill>
              </a:rPr>
              <a:t>етодики расчета показателей аккредитационного мониторинга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Шеврон 7"/>
          <p:cNvSpPr/>
          <p:nvPr/>
        </p:nvSpPr>
        <p:spPr>
          <a:xfrm>
            <a:off x="1185314" y="2490315"/>
            <a:ext cx="484632" cy="484632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Шеврон 9"/>
          <p:cNvSpPr/>
          <p:nvPr/>
        </p:nvSpPr>
        <p:spPr>
          <a:xfrm>
            <a:off x="1185314" y="3840187"/>
            <a:ext cx="484632" cy="484632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Шеврон 10"/>
          <p:cNvSpPr/>
          <p:nvPr/>
        </p:nvSpPr>
        <p:spPr>
          <a:xfrm>
            <a:off x="1185314" y="3135819"/>
            <a:ext cx="484632" cy="484632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73518" y="4515966"/>
            <a:ext cx="6558922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ф</a:t>
            </a:r>
            <a:r>
              <a:rPr lang="ru-RU" sz="1600" dirty="0" smtClean="0">
                <a:solidFill>
                  <a:schemeClr val="tx1"/>
                </a:solidFill>
              </a:rPr>
              <a:t>орма итогового отчета о результатах аккредитационного мониторинга системы образования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3" name="Шеврон 12"/>
          <p:cNvSpPr/>
          <p:nvPr/>
        </p:nvSpPr>
        <p:spPr>
          <a:xfrm>
            <a:off x="1185314" y="4515966"/>
            <a:ext cx="484632" cy="484632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611560" y="492422"/>
          <a:ext cx="82809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813667" y="4083918"/>
            <a:ext cx="3970784" cy="47250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6.11.2023 – 19.11.2023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5" r="26597"/>
          <a:stretch>
            <a:fillRect/>
          </a:stretch>
        </p:blipFill>
        <p:spPr>
          <a:xfrm>
            <a:off x="755576" y="3714412"/>
            <a:ext cx="936104" cy="9771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195" y="78696"/>
            <a:ext cx="1280689" cy="546535"/>
          </a:xfrm>
          <a:prstGeom prst="rect">
            <a:avLst/>
          </a:prstGeom>
        </p:spPr>
      </p:pic>
      <p:pic>
        <p:nvPicPr>
          <p:cNvPr id="7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3478"/>
            <a:ext cx="1152128" cy="57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05978"/>
            <a:ext cx="5501206" cy="421556"/>
          </a:xfrm>
        </p:spPr>
        <p:txBody>
          <a:bodyPr>
            <a:normAutofit fontScale="90000"/>
          </a:bodyPr>
          <a:lstStyle/>
          <a:p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Аккредитационный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мониторинг 2023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9180" y="1275606"/>
            <a:ext cx="4038600" cy="3312368"/>
          </a:xfrm>
        </p:spPr>
        <p:txBody>
          <a:bodyPr>
            <a:normAutofit/>
          </a:bodyPr>
          <a:lstStyle/>
          <a:p>
            <a:pPr algn="just"/>
            <a:r>
              <a:rPr lang="ru-RU" sz="1400" dirty="0"/>
              <a:t>с 1 сентября 2023 года</a:t>
            </a:r>
            <a:endParaRPr lang="ru-RU" sz="1400" dirty="0"/>
          </a:p>
          <a:p>
            <a:pPr marL="0" indent="0" algn="just">
              <a:buNone/>
            </a:pPr>
            <a:endParaRPr lang="ru-RU" sz="1400" dirty="0"/>
          </a:p>
          <a:p>
            <a:pPr algn="just"/>
            <a:r>
              <a:rPr lang="ru-RU" sz="1400" dirty="0" smtClean="0"/>
              <a:t>Не реже </a:t>
            </a:r>
            <a:r>
              <a:rPr lang="ru-RU" sz="1400" dirty="0"/>
              <a:t>1 </a:t>
            </a:r>
            <a:r>
              <a:rPr lang="ru-RU" sz="1400" dirty="0" smtClean="0"/>
              <a:t>раза </a:t>
            </a:r>
            <a:r>
              <a:rPr lang="ru-RU" sz="1400" dirty="0"/>
              <a:t>в 3 </a:t>
            </a:r>
            <a:r>
              <a:rPr lang="ru-RU" sz="1400" dirty="0" smtClean="0"/>
              <a:t>года</a:t>
            </a:r>
            <a:endParaRPr lang="en-US" sz="1400" dirty="0" smtClean="0"/>
          </a:p>
          <a:p>
            <a:pPr marL="0" indent="0" algn="just">
              <a:buNone/>
            </a:pPr>
            <a:endParaRPr lang="ru-RU" sz="1400" dirty="0"/>
          </a:p>
          <a:p>
            <a:pPr algn="just"/>
            <a:r>
              <a:rPr lang="ru-RU" sz="1400" dirty="0"/>
              <a:t>Все организации, осуществляющие образовательную деятельность, </a:t>
            </a:r>
            <a:r>
              <a:rPr lang="ru-RU" sz="1400" b="1" dirty="0"/>
              <a:t>имеющие государственную аккредитацию </a:t>
            </a:r>
            <a:endParaRPr lang="ru-RU" sz="1400" b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ru-RU" sz="1400" dirty="0"/>
          </a:p>
          <a:p>
            <a:pPr algn="just">
              <a:buFont typeface="Wingdings" panose="05000000000000000000" pitchFamily="2" charset="2"/>
              <a:buChar char="Ø"/>
            </a:pPr>
            <a:endParaRPr lang="en-US" sz="14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1400" dirty="0" smtClean="0"/>
              <a:t>Выявление проблемных зон</a:t>
            </a:r>
            <a:endParaRPr lang="en-US" sz="14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1400" dirty="0" smtClean="0"/>
              <a:t>Формирование индикаторов риска</a:t>
            </a:r>
            <a:endParaRPr lang="en-US" sz="14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1400" dirty="0" smtClean="0"/>
              <a:t>Корректировка программ развития</a:t>
            </a:r>
            <a:endParaRPr lang="ru-RU" sz="1400" dirty="0" smtClean="0"/>
          </a:p>
          <a:p>
            <a:pPr algn="just"/>
            <a:endParaRPr lang="ru-RU" sz="1100" dirty="0" smtClean="0"/>
          </a:p>
          <a:p>
            <a:pPr algn="just"/>
            <a:endParaRPr lang="ru-RU" sz="1100" dirty="0" smtClean="0"/>
          </a:p>
          <a:p>
            <a:pPr algn="just"/>
            <a:endParaRPr lang="ru-RU" sz="2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7" name="Рисунок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5" t="9285" r="28673" b="6116"/>
          <a:stretch>
            <a:fillRect/>
          </a:stretch>
        </p:blipFill>
        <p:spPr bwMode="auto">
          <a:xfrm>
            <a:off x="971600" y="822949"/>
            <a:ext cx="3240360" cy="3974411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429" y="59383"/>
            <a:ext cx="1432246" cy="611212"/>
          </a:xfrm>
          <a:prstGeom prst="rect">
            <a:avLst/>
          </a:prstGeom>
        </p:spPr>
      </p:pic>
      <p:pic>
        <p:nvPicPr>
          <p:cNvPr id="8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1537"/>
            <a:ext cx="1368152" cy="67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860032" y="3363838"/>
            <a:ext cx="3816424" cy="0"/>
          </a:xfrm>
          <a:prstGeom prst="line">
            <a:avLst/>
          </a:prstGeom>
          <a:ln w="76200">
            <a:solidFill>
              <a:srgbClr val="8A8A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7584" y="195486"/>
            <a:ext cx="5400600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Участники аккредитационного мониторинга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11560" y="1131590"/>
            <a:ext cx="8352928" cy="346303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Общеобразовательные организации – 1355</a:t>
            </a:r>
            <a:endParaRPr lang="en-US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/>
              <a:t>Ф</a:t>
            </a:r>
            <a:r>
              <a:rPr lang="ru-RU" sz="1800" dirty="0" smtClean="0"/>
              <a:t>илиалы </a:t>
            </a:r>
            <a:r>
              <a:rPr lang="ru-RU" sz="1800" dirty="0"/>
              <a:t>– </a:t>
            </a:r>
            <a:r>
              <a:rPr lang="ru-RU" sz="1800" dirty="0" smtClean="0"/>
              <a:t>181</a:t>
            </a:r>
            <a:endParaRPr lang="en-US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Филиалы образовательных организации высшего образования, реализующие общеобразовательные программы </a:t>
            </a:r>
            <a:r>
              <a:rPr lang="ru-RU" sz="1800" dirty="0"/>
              <a:t>– </a:t>
            </a:r>
            <a:r>
              <a:rPr lang="ru-RU" sz="1800" dirty="0" smtClean="0"/>
              <a:t>4</a:t>
            </a:r>
            <a:endParaRPr lang="ru-RU" sz="1800" dirty="0" smtClean="0"/>
          </a:p>
          <a:p>
            <a:endParaRPr lang="ru-RU" sz="1800" dirty="0"/>
          </a:p>
          <a:p>
            <a:pPr marL="0" indent="0">
              <a:buNone/>
            </a:pPr>
            <a:endParaRPr lang="en-US" sz="1800" b="1" dirty="0"/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1800" i="1" dirty="0" smtClean="0"/>
              <a:t>Образовательные программы начального общего, основного общего и среднего общего образования</a:t>
            </a:r>
            <a:endParaRPr lang="ru-RU" sz="1800" i="1" dirty="0" smtClean="0"/>
          </a:p>
          <a:p>
            <a:pPr algn="ctr">
              <a:buFont typeface="Wingdings" panose="05000000000000000000" pitchFamily="2" charset="2"/>
              <a:buChar char="q"/>
            </a:pPr>
            <a:endParaRPr lang="ru-RU" sz="1800" i="1" dirty="0" smtClean="0"/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1800" i="1" dirty="0" smtClean="0"/>
              <a:t>Адаптированные образовательные программы </a:t>
            </a:r>
            <a:r>
              <a:rPr lang="ru-RU" sz="1800" i="1" dirty="0"/>
              <a:t>в </a:t>
            </a:r>
            <a:r>
              <a:rPr lang="ru-RU" sz="1800" i="1" dirty="0" err="1"/>
              <a:t>аккредитационном</a:t>
            </a:r>
            <a:r>
              <a:rPr lang="ru-RU" sz="1800" i="1" dirty="0"/>
              <a:t> </a:t>
            </a:r>
            <a:r>
              <a:rPr lang="ru-RU" sz="1800" i="1" dirty="0" smtClean="0"/>
              <a:t>мониторинге 2023 года </a:t>
            </a:r>
            <a:r>
              <a:rPr lang="ru-RU" sz="1800" b="1" i="1" dirty="0" smtClean="0"/>
              <a:t>не участвуют</a:t>
            </a:r>
            <a:endParaRPr lang="ru-RU" sz="1800" b="1" i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9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827584" y="2571750"/>
            <a:ext cx="7931224" cy="0"/>
          </a:xfrm>
          <a:prstGeom prst="line">
            <a:avLst/>
          </a:prstGeom>
          <a:ln w="76200">
            <a:solidFill>
              <a:srgbClr val="8A8A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205482"/>
          <a:ext cx="9144000" cy="6672957"/>
          <a:chOff x="0" y="205482"/>
          <a:chExt cx="9144000" cy="6672957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01537"/>
            <a:ext cx="5040560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Критерии отбора программ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1537"/>
            <a:ext cx="1368152" cy="67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e7.pngegg.com/pngimages/575/29/png-clipart-computer-icons-instructor-led-training-course-education-toolbox-miscellaneous-blu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433" y="3605337"/>
            <a:ext cx="1510567" cy="1510567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827584" y="1119113"/>
            <a:ext cx="2592288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Начальное общее образование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7584" y="2643758"/>
            <a:ext cx="2592288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Основное общее образование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7584" y="4011910"/>
            <a:ext cx="252028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Среднее общее образование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1136716"/>
            <a:ext cx="3456384" cy="379842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Наличие государственной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аккредитации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Наличие контингента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Выпуск 2022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" b="9010"/>
          <a:stretch>
            <a:fillRect/>
          </a:stretch>
        </p:blipFill>
        <p:spPr>
          <a:xfrm>
            <a:off x="-4222157" y="1330895"/>
            <a:ext cx="223230" cy="183215"/>
          </a:xfrm>
          <a:prstGeom prst="round2SameRect">
            <a:avLst/>
          </a:prstGeom>
          <a:effectLst>
            <a:softEdge rad="1270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308513" y="814925"/>
            <a:ext cx="57576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1200" dirty="0" smtClean="0"/>
              <a:t>АП1 </a:t>
            </a:r>
            <a:r>
              <a:rPr lang="ru-RU" sz="1200" dirty="0"/>
              <a:t>Наличие электронной информационно-образовательной среды </a:t>
            </a:r>
            <a:endParaRPr lang="ru-RU" sz="12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725" y="3100483"/>
            <a:ext cx="1255671" cy="97663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308513" y="2615673"/>
            <a:ext cx="5724636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/>
              <a:t>АП2 </a:t>
            </a:r>
            <a:r>
              <a:rPr lang="ru-RU" sz="1200" dirty="0"/>
              <a:t>Участие обучающихся в оценочных мероприятиях, проведенных в рамках мониторинга системы образования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7451" y="209188"/>
            <a:ext cx="5894783" cy="365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Показатели аккредитационного мониторинга</a:t>
            </a:r>
            <a:endParaRPr lang="ru-RU" sz="20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06140" y="1010121"/>
            <a:ext cx="1316101" cy="914400"/>
          </a:xfrm>
          <a:prstGeom prst="roundRect">
            <a:avLst/>
          </a:prstGeo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Условия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6140" y="3100483"/>
            <a:ext cx="1373571" cy="914400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Результаты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24659" y="3233094"/>
            <a:ext cx="5688632" cy="71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 smtClean="0"/>
              <a:t>АП5 </a:t>
            </a:r>
            <a:r>
              <a:rPr lang="ru-RU" sz="1200" dirty="0"/>
              <a:t>Доля выпускников, не набравших минимальное количество баллов по обязательным учебным предметам при прохождении государственной итоговой аттестации 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338939" y="4131592"/>
            <a:ext cx="5660072" cy="503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defRPr/>
            </a:pPr>
            <a:r>
              <a:rPr lang="ru-RU" sz="1100" dirty="0" smtClean="0"/>
              <a:t>АП6 </a:t>
            </a:r>
            <a:r>
              <a:rPr lang="ru-RU" sz="1200" dirty="0"/>
              <a:t>Доля выпускников, получивших допуск к государственной итоговой аттестации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769" y="30538"/>
            <a:ext cx="1231190" cy="525411"/>
          </a:xfrm>
          <a:prstGeom prst="rect">
            <a:avLst/>
          </a:prstGeom>
        </p:spPr>
      </p:pic>
      <p:pic>
        <p:nvPicPr>
          <p:cNvPr id="2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739" y="126884"/>
            <a:ext cx="942116" cy="46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21396" y="1192280"/>
            <a:ext cx="5663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АП3 Доля </a:t>
            </a:r>
            <a:r>
              <a:rPr lang="ru-RU" sz="1200" dirty="0"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работников, имеющих первую или высшую квалификационные категории, ученое звание и (или) ученую степень и (или) лиц, приравненных к ним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21396" y="1850560"/>
            <a:ext cx="56373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АП4 Доля </a:t>
            </a:r>
            <a:r>
              <a:rPr lang="ru-RU" sz="1200" dirty="0"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работников, прошедших повышение квалификации по профилю педагогической деятельности за последние 3 года</a:t>
            </a:r>
            <a:endParaRPr lang="ru-RU" sz="1200" dirty="0"/>
          </a:p>
        </p:txBody>
      </p:sp>
      <p:pic>
        <p:nvPicPr>
          <p:cNvPr id="1026" name="Picture 2" descr="https://avatars.dzeninfra.ru/get-zen_doc/5235305/pub_633ff26423e34b00f3b8a4be_633ff2ec23e34b00f3b91670/scale_120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0" r="15320"/>
          <a:stretch>
            <a:fillRect/>
          </a:stretch>
        </p:blipFill>
        <p:spPr bwMode="auto">
          <a:xfrm>
            <a:off x="2195736" y="760667"/>
            <a:ext cx="916344" cy="722827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395" y="1589930"/>
            <a:ext cx="1165930" cy="79076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Аккредитация» (ИС ГА)</a:t>
            </a:r>
            <a:b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0" name="Slide"/>
          <p:cNvPicPr>
            <a:picLocks noChangeAspect="1"/>
          </p:cNvPicPr>
          <p:nvPr/>
        </p:nvPicPr>
        <p:blipFill rotWithShape="1">
          <a:blip r:embed="rId1"/>
          <a:srcRect t="17568"/>
          <a:stretch>
            <a:fillRect/>
          </a:stretch>
        </p:blipFill>
        <p:spPr>
          <a:xfrm>
            <a:off x="899592" y="987574"/>
            <a:ext cx="7128792" cy="3960440"/>
          </a:xfrm>
          <a:prstGeom prst="rect">
            <a:avLst/>
          </a:prstGeom>
        </p:spPr>
      </p:pic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3145</Words>
  <Application>WPS Presentation</Application>
  <PresentationFormat>Экран (16:9)</PresentationFormat>
  <Paragraphs>127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SimSun</vt:lpstr>
      <vt:lpstr>Wingdings</vt:lpstr>
      <vt:lpstr>Arial</vt:lpstr>
      <vt:lpstr>Times New Roman</vt:lpstr>
      <vt:lpstr>Calibri</vt:lpstr>
      <vt:lpstr>Microsoft YaHei</vt:lpstr>
      <vt:lpstr>Arial Unicode MS</vt:lpstr>
      <vt:lpstr>2_Тема Office</vt:lpstr>
      <vt:lpstr>PowerPoint 演示文稿</vt:lpstr>
      <vt:lpstr>PowerPoint 演示文稿</vt:lpstr>
      <vt:lpstr>PowerPoint 演示文稿</vt:lpstr>
      <vt:lpstr>PowerPoint 演示文稿</vt:lpstr>
      <vt:lpstr>Аккредитационный мониторинг 2023</vt:lpstr>
      <vt:lpstr>Участники аккредитационного мониторинга</vt:lpstr>
      <vt:lpstr>Критерии отбора программ</vt:lpstr>
      <vt:lpstr>PowerPoint 演示文稿</vt:lpstr>
      <vt:lpstr>Информационная система  «Государственная Аккредитация» (ИС ГА) </vt:lpstr>
      <vt:lpstr>Источники данных, необходимых для расчета показателей  </vt:lpstr>
      <vt:lpstr>Работа с результатами  аккредитационного мониторинга</vt:lpstr>
      <vt:lpstr>Подготовка  к аккредитационному мониторингу</vt:lpstr>
      <vt:lpstr>Информационная поддержка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Ковалева Валерия Юрьевна</dc:creator>
  <cp:lastModifiedBy>Марина</cp:lastModifiedBy>
  <cp:revision>1035</cp:revision>
  <cp:lastPrinted>2023-10-02T07:05:00Z</cp:lastPrinted>
  <dcterms:created xsi:type="dcterms:W3CDTF">2015-10-13T08:15:00Z</dcterms:created>
  <dcterms:modified xsi:type="dcterms:W3CDTF">2023-10-11T09:51:30Z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707C378540664C83AEC585B74951BF62_13</vt:lpwstr>
  </property>
  <property fmtid="{D5CDD505-2E9C-101B-9397-08002B2CF9AE}" pid="3" name="KSOProductBuildVer">
    <vt:lpwstr>1049-12.2.0.13215</vt:lpwstr>
  </property>
</Properties>
</file>